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71" r:id="rId12"/>
    <p:sldId id="269" r:id="rId13"/>
    <p:sldId id="263" r:id="rId14"/>
    <p:sldId id="270" r:id="rId15"/>
    <p:sldId id="264" r:id="rId16"/>
    <p:sldId id="265" r:id="rId17"/>
    <p:sldId id="266" r:id="rId18"/>
    <p:sldId id="267" r:id="rId19"/>
    <p:sldId id="268" r:id="rId20"/>
  </p:sldIdLst>
  <p:sldSz cx="14630400" cy="8229600"/>
  <p:notesSz cx="8229600" cy="14630400"/>
  <p:embeddedFontLst>
    <p:embeddedFont>
      <p:font typeface="Roboto" panose="02000000000000000000" pitchFamily="2" charset="0"/>
      <p:regular r:id="rId22"/>
      <p:bold r:id="rId23"/>
      <p:italic r:id="rId24"/>
      <p:boldItalic r:id="rId25"/>
    </p:embeddedFont>
    <p:embeddedFont>
      <p:font typeface="Saira Medium"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8DE877-99E2-F01F-37D8-D01207568152}" v="12" dt="2024-12-04T03:33:22.850"/>
    <p1510:client id="{E832A75A-93E9-C134-632F-DC8CD94FA308}" v="36" dt="2024-12-03T15:29:40.1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79F96C1A-9E3F-4B7F-BE90-1CAE20997D85}" type="datetimeFigureOut">
              <a:t>12/3/2024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6380A141-825B-46D0-B016-E37E63951DEE}" type="slidenum">
              <a:t>‹#›</a:t>
            </a:fld>
            <a:endParaRPr lang="en-US"/>
          </a:p>
        </p:txBody>
      </p:sp>
    </p:spTree>
    <p:extLst>
      <p:ext uri="{BB962C8B-B14F-4D97-AF65-F5344CB8AC3E}">
        <p14:creationId xmlns:p14="http://schemas.microsoft.com/office/powerpoint/2010/main" val="500387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923DA-0737-DFBB-1B92-8BF5B502D6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0A492-B36C-583F-FA6D-E1E2FD0D99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C2AE9-CA3E-16DD-5E8E-BE56CEF0ECC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6D14A3-195B-77CC-BF36-D66049DBE1FD}"/>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897781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9.jpe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6.jpe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9.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117677"/>
            <a:ext cx="9235797" cy="3065378"/>
          </a:xfrm>
          <a:prstGeom prst="rect">
            <a:avLst/>
          </a:prstGeom>
          <a:noFill/>
          <a:ln/>
        </p:spPr>
        <p:txBody>
          <a:bodyPr wrap="square" lIns="0" tIns="0" rIns="0" bIns="0" rtlCol="0" anchor="t"/>
          <a:lstStyle/>
          <a:p>
            <a:pPr marL="0" indent="0" algn="ctr">
              <a:lnSpc>
                <a:spcPts val="7700"/>
              </a:lnSpc>
              <a:buNone/>
            </a:pPr>
            <a:r>
              <a:rPr lang="en-US" sz="4200">
                <a:solidFill>
                  <a:srgbClr val="FC8337"/>
                </a:solidFill>
                <a:latin typeface="Saira Medium" pitchFamily="34" charset="0"/>
                <a:ea typeface="Saira Medium" pitchFamily="34" charset="-122"/>
                <a:cs typeface="Saira Medium" pitchFamily="34" charset="-120"/>
              </a:rPr>
              <a:t>Waste Detection and Segregation using Qualcomm Innovators Development kit :</a:t>
            </a:r>
            <a:endParaRPr lang="en-US" sz="4200">
              <a:cs typeface="Calibri" panose="020F0502020204030204"/>
            </a:endParaRPr>
          </a:p>
        </p:txBody>
      </p:sp>
      <p:pic>
        <p:nvPicPr>
          <p:cNvPr id="3" name="Image 0" descr="preencoded.png"/>
          <p:cNvPicPr>
            <a:picLocks noChangeAspect="1"/>
          </p:cNvPicPr>
          <p:nvPr/>
        </p:nvPicPr>
        <p:blipFill>
          <a:blip r:embed="rId3"/>
          <a:stretch>
            <a:fillRect/>
          </a:stretch>
        </p:blipFill>
        <p:spPr>
          <a:xfrm>
            <a:off x="10590609" y="1123712"/>
            <a:ext cx="3253502" cy="2436971"/>
          </a:xfrm>
          <a:prstGeom prst="rect">
            <a:avLst/>
          </a:prstGeom>
        </p:spPr>
      </p:pic>
      <p:sp>
        <p:nvSpPr>
          <p:cNvPr id="4" name="Text 1"/>
          <p:cNvSpPr/>
          <p:nvPr/>
        </p:nvSpPr>
        <p:spPr>
          <a:xfrm>
            <a:off x="10590609" y="3815834"/>
            <a:ext cx="3253502" cy="362903"/>
          </a:xfrm>
          <a:prstGeom prst="rect">
            <a:avLst/>
          </a:prstGeom>
          <a:noFill/>
          <a:ln/>
        </p:spPr>
        <p:txBody>
          <a:bodyPr wrap="none" lIns="0" tIns="0" rIns="0" bIns="0" rtlCol="0" anchor="t"/>
          <a:lstStyle/>
          <a:p>
            <a:pPr marL="0" indent="0">
              <a:lnSpc>
                <a:spcPts val="2850"/>
              </a:lnSpc>
              <a:buNone/>
            </a:pPr>
            <a:endParaRPr lang="en-US" sz="1750"/>
          </a:p>
        </p:txBody>
      </p:sp>
      <p:sp>
        <p:nvSpPr>
          <p:cNvPr id="6" name="Text 3"/>
          <p:cNvSpPr/>
          <p:nvPr/>
        </p:nvSpPr>
        <p:spPr>
          <a:xfrm>
            <a:off x="2410717" y="4637699"/>
            <a:ext cx="8950323" cy="453509"/>
          </a:xfrm>
          <a:prstGeom prst="rect">
            <a:avLst/>
          </a:prstGeom>
          <a:noFill/>
          <a:ln/>
        </p:spPr>
        <p:txBody>
          <a:bodyPr wrap="none" lIns="0" tIns="0" rIns="0" bIns="0" rtlCol="0" anchor="t"/>
          <a:lstStyle/>
          <a:p>
            <a:pPr algn="ctr">
              <a:lnSpc>
                <a:spcPct val="150000"/>
              </a:lnSpc>
            </a:pPr>
            <a:r>
              <a:rPr lang="en-US" sz="2200">
                <a:solidFill>
                  <a:srgbClr val="FFFFFF"/>
                </a:solidFill>
                <a:latin typeface="Roboto"/>
                <a:ea typeface="Roboto"/>
                <a:cs typeface="Roboto"/>
              </a:rPr>
              <a:t>Under able guidance of</a:t>
            </a:r>
            <a:r>
              <a:rPr lang="en-US" sz="2200">
                <a:solidFill>
                  <a:srgbClr val="FC8337"/>
                </a:solidFill>
                <a:latin typeface="Roboto"/>
                <a:ea typeface="Roboto"/>
                <a:cs typeface="Roboto"/>
              </a:rPr>
              <a:t> : </a:t>
            </a:r>
            <a:endParaRPr lang="en-US">
              <a:solidFill>
                <a:srgbClr val="000000"/>
              </a:solidFill>
              <a:latin typeface="Calibri" panose="020F0502020204030204"/>
              <a:ea typeface="Roboto"/>
              <a:cs typeface="Calibri" panose="020F0502020204030204"/>
            </a:endParaRPr>
          </a:p>
          <a:p>
            <a:pPr algn="ctr">
              <a:lnSpc>
                <a:spcPct val="150000"/>
              </a:lnSpc>
            </a:pPr>
            <a:r>
              <a:rPr lang="en-US" sz="2200" b="1" i="1">
                <a:solidFill>
                  <a:srgbClr val="E5E0DF"/>
                </a:solidFill>
                <a:latin typeface="Roboto"/>
                <a:ea typeface="Roboto"/>
                <a:cs typeface="Roboto"/>
              </a:rPr>
              <a:t>Dr. Sachin Chaudhari</a:t>
            </a:r>
          </a:p>
          <a:p>
            <a:pPr algn="ctr">
              <a:lnSpc>
                <a:spcPct val="150000"/>
              </a:lnSpc>
            </a:pPr>
            <a:r>
              <a:rPr lang="en-US" b="1" i="1">
                <a:solidFill>
                  <a:srgbClr val="E5E0DF"/>
                </a:solidFill>
                <a:latin typeface="Roboto"/>
                <a:ea typeface="Roboto"/>
                <a:cs typeface="Roboto"/>
              </a:rPr>
              <a:t>Associate Professor , SPCRC , IIITH</a:t>
            </a:r>
          </a:p>
          <a:p>
            <a:pPr algn="ctr">
              <a:lnSpc>
                <a:spcPct val="150000"/>
              </a:lnSpc>
            </a:pPr>
            <a:endParaRPr lang="en-US" b="1" i="1">
              <a:solidFill>
                <a:srgbClr val="E5E0DF"/>
              </a:solidFill>
              <a:latin typeface="Roboto"/>
              <a:ea typeface="Roboto"/>
              <a:cs typeface="Roboto"/>
            </a:endParaRPr>
          </a:p>
          <a:p>
            <a:pPr algn="ctr">
              <a:lnSpc>
                <a:spcPct val="150000"/>
              </a:lnSpc>
            </a:pPr>
            <a:r>
              <a:rPr lang="en-US" sz="2200" b="1" i="1">
                <a:solidFill>
                  <a:srgbClr val="E5E0DF"/>
                </a:solidFill>
                <a:latin typeface="Roboto"/>
                <a:ea typeface="Roboto"/>
                <a:cs typeface="Roboto"/>
              </a:rPr>
              <a:t>Team : SHETA KE KAPTAANZ</a:t>
            </a:r>
          </a:p>
          <a:p>
            <a:pPr algn="ctr">
              <a:lnSpc>
                <a:spcPct val="150000"/>
              </a:lnSpc>
            </a:pPr>
            <a:r>
              <a:rPr lang="en-US" sz="2200" b="1" i="1">
                <a:solidFill>
                  <a:srgbClr val="E5E0DF"/>
                </a:solidFill>
                <a:latin typeface="Roboto"/>
                <a:ea typeface="Roboto"/>
                <a:cs typeface="Roboto"/>
              </a:rPr>
              <a:t> </a:t>
            </a:r>
            <a:r>
              <a:rPr lang="en-US" sz="2200" b="1" i="1">
                <a:solidFill>
                  <a:schemeClr val="bg1"/>
                </a:solidFill>
                <a:latin typeface="Roboto"/>
                <a:ea typeface="Roboto"/>
                <a:cs typeface="Roboto"/>
              </a:rPr>
              <a:t>                                                                                      </a:t>
            </a:r>
          </a:p>
          <a:p>
            <a:pPr algn="ctr">
              <a:lnSpc>
                <a:spcPct val="150000"/>
              </a:lnSpc>
            </a:pPr>
            <a:endParaRPr lang="en-US" sz="2200" b="1" i="1">
              <a:solidFill>
                <a:srgbClr val="E5E0DF"/>
              </a:solidFill>
              <a:latin typeface="Roboto"/>
              <a:ea typeface="Roboto"/>
              <a:cs typeface="Roboto"/>
            </a:endParaRPr>
          </a:p>
          <a:p>
            <a:pPr algn="ctr">
              <a:lnSpc>
                <a:spcPct val="150000"/>
              </a:lnSpc>
            </a:pPr>
            <a:r>
              <a:rPr lang="en-US" sz="2200" b="1" i="1">
                <a:solidFill>
                  <a:srgbClr val="E5E0DF"/>
                </a:solidFill>
                <a:latin typeface="Roboto"/>
                <a:ea typeface="Roboto"/>
                <a:cs typeface="Roboto"/>
              </a:rPr>
              <a:t>    </a:t>
            </a:r>
          </a:p>
        </p:txBody>
      </p:sp>
      <p:sp>
        <p:nvSpPr>
          <p:cNvPr id="7" name="Text 4"/>
          <p:cNvSpPr/>
          <p:nvPr/>
        </p:nvSpPr>
        <p:spPr>
          <a:xfrm>
            <a:off x="938756" y="7041345"/>
            <a:ext cx="13042821" cy="453509"/>
          </a:xfrm>
          <a:prstGeom prst="rect">
            <a:avLst/>
          </a:prstGeom>
          <a:noFill/>
          <a:ln/>
        </p:spPr>
        <p:txBody>
          <a:bodyPr wrap="none" lIns="0" tIns="0" rIns="0" bIns="0" rtlCol="0" anchor="t"/>
          <a:lstStyle/>
          <a:p>
            <a:pPr>
              <a:lnSpc>
                <a:spcPts val="3550"/>
              </a:lnSpc>
            </a:pPr>
            <a:r>
              <a:rPr lang="en-US" sz="2200">
                <a:cs typeface="Calibri"/>
              </a:rPr>
              <a:t>  </a:t>
            </a:r>
            <a:endParaRPr lang="en-US" sz="2200"/>
          </a:p>
        </p:txBody>
      </p:sp>
      <p:sp>
        <p:nvSpPr>
          <p:cNvPr id="8" name="Rectangle 7">
            <a:extLst>
              <a:ext uri="{FF2B5EF4-FFF2-40B4-BE49-F238E27FC236}">
                <a16:creationId xmlns:a16="http://schemas.microsoft.com/office/drawing/2014/main" id="{E76F60E3-127E-C4E5-718A-3CF643F3E900}"/>
              </a:ext>
            </a:extLst>
          </p:cNvPr>
          <p:cNvSpPr/>
          <p:nvPr/>
        </p:nvSpPr>
        <p:spPr>
          <a:xfrm>
            <a:off x="12798524" y="7748224"/>
            <a:ext cx="1794185" cy="45186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9C2432B-F5AC-B9C3-E959-A8220183C0B9}"/>
              </a:ext>
            </a:extLst>
          </p:cNvPr>
          <p:cNvSpPr txBox="1"/>
          <p:nvPr/>
        </p:nvSpPr>
        <p:spPr>
          <a:xfrm>
            <a:off x="11119235" y="7063816"/>
            <a:ext cx="271507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b="1" i="1" baseline="0">
                <a:solidFill>
                  <a:srgbClr val="FFFFFF"/>
                </a:solidFill>
                <a:latin typeface="Roboto"/>
              </a:rPr>
              <a:t>DATE : </a:t>
            </a:r>
            <a:r>
              <a:rPr lang="en-US" sz="2200" b="1" i="1">
                <a:solidFill>
                  <a:srgbClr val="FFFFFF"/>
                </a:solidFill>
                <a:latin typeface="Roboto"/>
              </a:rPr>
              <a:t>3-12-2024</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25868"/>
            <a:ext cx="10442972" cy="566976"/>
          </a:xfrm>
          <a:prstGeom prst="rect">
            <a:avLst/>
          </a:prstGeom>
          <a:noFill/>
          <a:ln/>
        </p:spPr>
        <p:txBody>
          <a:bodyPr wrap="none" lIns="0" tIns="0" rIns="0" bIns="0" rtlCol="0" anchor="t"/>
          <a:lstStyle/>
          <a:p>
            <a:pPr marL="0" indent="0">
              <a:lnSpc>
                <a:spcPts val="4450"/>
              </a:lnSpc>
              <a:buNone/>
            </a:pPr>
            <a:r>
              <a:rPr lang="en-US" sz="3550">
                <a:solidFill>
                  <a:srgbClr val="FFFFFF"/>
                </a:solidFill>
                <a:latin typeface="Saira Medium" pitchFamily="34" charset="0"/>
                <a:ea typeface="Saira Medium" pitchFamily="34" charset="-122"/>
                <a:cs typeface="Saira Medium" pitchFamily="34" charset="-120"/>
              </a:rPr>
              <a:t>5. Statistical Analysis of our model (initial phase) :</a:t>
            </a:r>
            <a:endParaRPr lang="en-US" sz="3550"/>
          </a:p>
        </p:txBody>
      </p:sp>
      <p:sp>
        <p:nvSpPr>
          <p:cNvPr id="3" name="Shape 1"/>
          <p:cNvSpPr/>
          <p:nvPr/>
        </p:nvSpPr>
        <p:spPr>
          <a:xfrm>
            <a:off x="793790" y="2501622"/>
            <a:ext cx="396835" cy="396835"/>
          </a:xfrm>
          <a:prstGeom prst="roundRect">
            <a:avLst>
              <a:gd name="adj" fmla="val 51443"/>
            </a:avLst>
          </a:prstGeom>
          <a:solidFill>
            <a:srgbClr val="030303"/>
          </a:solidFill>
          <a:ln w="22860">
            <a:solidFill>
              <a:srgbClr val="FC8337"/>
            </a:solidFill>
            <a:prstDash val="solid"/>
          </a:ln>
        </p:spPr>
        <p:txBody>
          <a:bodyPr/>
          <a:lstStyle/>
          <a:p>
            <a:endParaRPr lang="en-IN"/>
          </a:p>
        </p:txBody>
      </p:sp>
      <p:sp>
        <p:nvSpPr>
          <p:cNvPr id="4" name="Text 2"/>
          <p:cNvSpPr/>
          <p:nvPr/>
        </p:nvSpPr>
        <p:spPr>
          <a:xfrm>
            <a:off x="1417439" y="2501622"/>
            <a:ext cx="2835235" cy="354330"/>
          </a:xfrm>
          <a:prstGeom prst="rect">
            <a:avLst/>
          </a:prstGeom>
          <a:noFill/>
          <a:ln/>
        </p:spPr>
        <p:txBody>
          <a:bodyPr wrap="none" lIns="0" tIns="0" rIns="0" bIns="0" rtlCol="0" anchor="t"/>
          <a:lstStyle/>
          <a:p>
            <a:pPr marL="0" indent="0">
              <a:lnSpc>
                <a:spcPts val="2750"/>
              </a:lnSpc>
              <a:buNone/>
            </a:pPr>
            <a:r>
              <a:rPr lang="en-US" sz="2200" b="1">
                <a:solidFill>
                  <a:srgbClr val="E5E0DF"/>
                </a:solidFill>
                <a:latin typeface="Saira Medium"/>
                <a:ea typeface="Saira Medium" pitchFamily="34" charset="-122"/>
                <a:cs typeface="Saira Medium" pitchFamily="34" charset="-120"/>
              </a:rPr>
              <a:t>Amount of data</a:t>
            </a:r>
            <a:endParaRPr lang="en-US" sz="2200" b="1">
              <a:latin typeface="Calibri"/>
              <a:cs typeface="Calibri"/>
            </a:endParaRPr>
          </a:p>
        </p:txBody>
      </p:sp>
      <p:sp>
        <p:nvSpPr>
          <p:cNvPr id="5" name="Text 3"/>
          <p:cNvSpPr/>
          <p:nvPr/>
        </p:nvSpPr>
        <p:spPr>
          <a:xfrm>
            <a:off x="1417439" y="2992041"/>
            <a:ext cx="3572708" cy="362903"/>
          </a:xfrm>
          <a:prstGeom prst="rect">
            <a:avLst/>
          </a:prstGeom>
          <a:noFill/>
          <a:ln/>
        </p:spPr>
        <p:txBody>
          <a:bodyPr wrap="none" lIns="0" tIns="0" rIns="0" bIns="0" rtlCol="0" anchor="t"/>
          <a:lstStyle/>
          <a:p>
            <a:pPr marL="0" indent="0">
              <a:lnSpc>
                <a:spcPts val="2850"/>
              </a:lnSpc>
              <a:buNone/>
            </a:pPr>
            <a:r>
              <a:rPr lang="en-US" sz="1750">
                <a:solidFill>
                  <a:srgbClr val="E5E0DF"/>
                </a:solidFill>
                <a:latin typeface="Roboto"/>
                <a:ea typeface="Roboto"/>
                <a:cs typeface="Roboto"/>
              </a:rPr>
              <a:t>10894 images</a:t>
            </a:r>
          </a:p>
          <a:p>
            <a:pPr>
              <a:lnSpc>
                <a:spcPts val="2850"/>
              </a:lnSpc>
            </a:pPr>
            <a:r>
              <a:rPr lang="en-US" sz="1750">
                <a:solidFill>
                  <a:srgbClr val="E5E0DF"/>
                </a:solidFill>
                <a:latin typeface="Roboto"/>
                <a:ea typeface="Roboto"/>
                <a:cs typeface="Roboto"/>
              </a:rPr>
              <a:t>Train  - 10145</a:t>
            </a:r>
          </a:p>
          <a:p>
            <a:pPr>
              <a:lnSpc>
                <a:spcPts val="2850"/>
              </a:lnSpc>
            </a:pPr>
            <a:r>
              <a:rPr lang="en-US" sz="1750">
                <a:solidFill>
                  <a:srgbClr val="E5E0DF"/>
                </a:solidFill>
                <a:latin typeface="Roboto"/>
                <a:ea typeface="Roboto"/>
                <a:cs typeface="Roboto"/>
              </a:rPr>
              <a:t>Valid  -  529</a:t>
            </a:r>
          </a:p>
          <a:p>
            <a:pPr>
              <a:lnSpc>
                <a:spcPts val="2850"/>
              </a:lnSpc>
            </a:pPr>
            <a:r>
              <a:rPr lang="en-US" sz="1750">
                <a:solidFill>
                  <a:srgbClr val="E5E0DF"/>
                </a:solidFill>
                <a:latin typeface="Roboto"/>
                <a:ea typeface="Roboto"/>
                <a:cs typeface="Roboto"/>
              </a:rPr>
              <a:t>Test   - 220  </a:t>
            </a:r>
          </a:p>
        </p:txBody>
      </p:sp>
      <p:sp>
        <p:nvSpPr>
          <p:cNvPr id="6" name="Shape 4"/>
          <p:cNvSpPr/>
          <p:nvPr/>
        </p:nvSpPr>
        <p:spPr>
          <a:xfrm>
            <a:off x="4391772" y="2211690"/>
            <a:ext cx="396835" cy="396835"/>
          </a:xfrm>
          <a:prstGeom prst="roundRect">
            <a:avLst>
              <a:gd name="adj" fmla="val 51443"/>
            </a:avLst>
          </a:prstGeom>
          <a:solidFill>
            <a:srgbClr val="030303"/>
          </a:solidFill>
          <a:ln w="22860">
            <a:solidFill>
              <a:srgbClr val="FC8337"/>
            </a:solidFill>
            <a:prstDash val="solid"/>
          </a:ln>
        </p:spPr>
        <p:txBody>
          <a:bodyPr/>
          <a:lstStyle/>
          <a:p>
            <a:endParaRPr lang="en-IN"/>
          </a:p>
        </p:txBody>
      </p:sp>
      <p:sp>
        <p:nvSpPr>
          <p:cNvPr id="7" name="Text 5"/>
          <p:cNvSpPr/>
          <p:nvPr/>
        </p:nvSpPr>
        <p:spPr>
          <a:xfrm>
            <a:off x="4981967" y="2222842"/>
            <a:ext cx="3559670" cy="398934"/>
          </a:xfrm>
          <a:prstGeom prst="rect">
            <a:avLst/>
          </a:prstGeom>
          <a:noFill/>
          <a:ln/>
        </p:spPr>
        <p:txBody>
          <a:bodyPr wrap="none" lIns="0" tIns="0" rIns="0" bIns="0" rtlCol="0" anchor="t"/>
          <a:lstStyle/>
          <a:p>
            <a:pPr>
              <a:lnSpc>
                <a:spcPts val="2750"/>
              </a:lnSpc>
            </a:pPr>
            <a:r>
              <a:rPr lang="en-US" sz="2200" b="1">
                <a:solidFill>
                  <a:srgbClr val="E5E0DF"/>
                </a:solidFill>
                <a:latin typeface="Saira Medium"/>
                <a:ea typeface="Saira Medium" pitchFamily="34" charset="-122"/>
                <a:cs typeface="Saira Medium" pitchFamily="34" charset="-120"/>
              </a:rPr>
              <a:t>Types of wastes included :</a:t>
            </a:r>
            <a:endParaRPr lang="en-US" sz="2200" b="1">
              <a:cs typeface="Calibri"/>
            </a:endParaRPr>
          </a:p>
        </p:txBody>
      </p:sp>
      <p:sp>
        <p:nvSpPr>
          <p:cNvPr id="9" name="Shape 7"/>
          <p:cNvSpPr/>
          <p:nvPr/>
        </p:nvSpPr>
        <p:spPr>
          <a:xfrm>
            <a:off x="10130787" y="2468168"/>
            <a:ext cx="396835" cy="396835"/>
          </a:xfrm>
          <a:prstGeom prst="roundRect">
            <a:avLst>
              <a:gd name="adj" fmla="val 51443"/>
            </a:avLst>
          </a:prstGeom>
          <a:solidFill>
            <a:srgbClr val="030303"/>
          </a:solidFill>
          <a:ln w="22860">
            <a:solidFill>
              <a:srgbClr val="FC8337"/>
            </a:solidFill>
            <a:prstDash val="solid"/>
          </a:ln>
        </p:spPr>
        <p:txBody>
          <a:bodyPr/>
          <a:lstStyle/>
          <a:p>
            <a:endParaRPr lang="en-IN"/>
          </a:p>
        </p:txBody>
      </p:sp>
      <p:sp>
        <p:nvSpPr>
          <p:cNvPr id="10" name="Text 8"/>
          <p:cNvSpPr/>
          <p:nvPr/>
        </p:nvSpPr>
        <p:spPr>
          <a:xfrm>
            <a:off x="10776739" y="2490471"/>
            <a:ext cx="3441621" cy="354330"/>
          </a:xfrm>
          <a:prstGeom prst="rect">
            <a:avLst/>
          </a:prstGeom>
          <a:noFill/>
          <a:ln/>
        </p:spPr>
        <p:txBody>
          <a:bodyPr wrap="none" lIns="0" tIns="0" rIns="0" bIns="0" rtlCol="0" anchor="t"/>
          <a:lstStyle/>
          <a:p>
            <a:pPr marL="0" indent="0">
              <a:lnSpc>
                <a:spcPts val="2750"/>
              </a:lnSpc>
              <a:buNone/>
            </a:pPr>
            <a:r>
              <a:rPr lang="en-US" sz="2200" b="1">
                <a:solidFill>
                  <a:srgbClr val="E5E0DF"/>
                </a:solidFill>
                <a:latin typeface="Saira Medium"/>
                <a:ea typeface="Saira Medium" pitchFamily="34" charset="-122"/>
                <a:cs typeface="Saira Medium" pitchFamily="34" charset="-120"/>
              </a:rPr>
              <a:t>Augmentation </a:t>
            </a:r>
            <a:endParaRPr lang="en-US" sz="2200" b="1">
              <a:cs typeface="Calibri"/>
            </a:endParaRPr>
          </a:p>
        </p:txBody>
      </p:sp>
      <p:sp>
        <p:nvSpPr>
          <p:cNvPr id="11" name="Text 9"/>
          <p:cNvSpPr/>
          <p:nvPr/>
        </p:nvSpPr>
        <p:spPr>
          <a:xfrm>
            <a:off x="10319539" y="2992041"/>
            <a:ext cx="4308688" cy="1879468"/>
          </a:xfrm>
          <a:prstGeom prst="rect">
            <a:avLst/>
          </a:prstGeom>
          <a:noFill/>
          <a:ln/>
        </p:spPr>
        <p:txBody>
          <a:bodyPr wrap="none" lIns="0" tIns="0" rIns="0" bIns="0" rtlCol="0" anchor="t"/>
          <a:lstStyle/>
          <a:p>
            <a:pPr marL="228600" indent="-228600">
              <a:buFont typeface=""/>
              <a:buChar char="•"/>
            </a:pPr>
            <a:endParaRPr lang="en-US">
              <a:solidFill>
                <a:srgbClr val="FFFFFF"/>
              </a:solidFill>
              <a:latin typeface="Roboto"/>
              <a:ea typeface="Roboto"/>
              <a:cs typeface="Roboto"/>
            </a:endParaRPr>
          </a:p>
        </p:txBody>
      </p:sp>
      <p:sp>
        <p:nvSpPr>
          <p:cNvPr id="12" name="Shape 10"/>
          <p:cNvSpPr/>
          <p:nvPr/>
        </p:nvSpPr>
        <p:spPr>
          <a:xfrm>
            <a:off x="793790" y="4925616"/>
            <a:ext cx="396835" cy="396835"/>
          </a:xfrm>
          <a:prstGeom prst="roundRect">
            <a:avLst>
              <a:gd name="adj" fmla="val 51443"/>
            </a:avLst>
          </a:prstGeom>
          <a:solidFill>
            <a:srgbClr val="030303"/>
          </a:solidFill>
          <a:ln w="22860">
            <a:solidFill>
              <a:srgbClr val="FC8337"/>
            </a:solidFill>
            <a:prstDash val="solid"/>
          </a:ln>
        </p:spPr>
        <p:txBody>
          <a:bodyPr/>
          <a:lstStyle/>
          <a:p>
            <a:endParaRPr lang="en-IN"/>
          </a:p>
        </p:txBody>
      </p:sp>
      <p:sp>
        <p:nvSpPr>
          <p:cNvPr id="13" name="Text 11"/>
          <p:cNvSpPr/>
          <p:nvPr/>
        </p:nvSpPr>
        <p:spPr>
          <a:xfrm>
            <a:off x="1417439" y="4925616"/>
            <a:ext cx="3458885" cy="354330"/>
          </a:xfrm>
          <a:prstGeom prst="rect">
            <a:avLst/>
          </a:prstGeom>
          <a:noFill/>
          <a:ln/>
        </p:spPr>
        <p:txBody>
          <a:bodyPr wrap="none" lIns="0" tIns="0" rIns="0" bIns="0" rtlCol="0" anchor="t"/>
          <a:lstStyle/>
          <a:p>
            <a:pPr>
              <a:lnSpc>
                <a:spcPts val="2750"/>
              </a:lnSpc>
            </a:pPr>
            <a:r>
              <a:rPr lang="en-US" sz="2200" b="1">
                <a:solidFill>
                  <a:srgbClr val="E5E0DF"/>
                </a:solidFill>
                <a:latin typeface="Saira Medium"/>
              </a:rPr>
              <a:t>MODEL ACCURACY</a:t>
            </a:r>
            <a:endParaRPr lang="en-US"/>
          </a:p>
        </p:txBody>
      </p:sp>
      <p:sp>
        <p:nvSpPr>
          <p:cNvPr id="16" name="Shape 14"/>
          <p:cNvSpPr/>
          <p:nvPr/>
        </p:nvSpPr>
        <p:spPr>
          <a:xfrm>
            <a:off x="5250416" y="4847557"/>
            <a:ext cx="396835" cy="396835"/>
          </a:xfrm>
          <a:prstGeom prst="roundRect">
            <a:avLst>
              <a:gd name="adj" fmla="val 51443"/>
            </a:avLst>
          </a:prstGeom>
          <a:solidFill>
            <a:srgbClr val="030303"/>
          </a:solidFill>
          <a:ln w="22860">
            <a:solidFill>
              <a:srgbClr val="FC8337"/>
            </a:solidFill>
            <a:prstDash val="solid"/>
          </a:ln>
        </p:spPr>
        <p:txBody>
          <a:bodyPr/>
          <a:lstStyle/>
          <a:p>
            <a:endParaRPr lang="en-IN"/>
          </a:p>
        </p:txBody>
      </p:sp>
      <p:sp>
        <p:nvSpPr>
          <p:cNvPr id="17" name="Text 15"/>
          <p:cNvSpPr/>
          <p:nvPr/>
        </p:nvSpPr>
        <p:spPr>
          <a:xfrm>
            <a:off x="5829460" y="4881011"/>
            <a:ext cx="2835235" cy="354330"/>
          </a:xfrm>
          <a:prstGeom prst="rect">
            <a:avLst/>
          </a:prstGeom>
          <a:noFill/>
          <a:ln/>
        </p:spPr>
        <p:txBody>
          <a:bodyPr wrap="none" lIns="0" tIns="0" rIns="0" bIns="0" rtlCol="0" anchor="t"/>
          <a:lstStyle/>
          <a:p>
            <a:pPr marL="0" indent="0">
              <a:lnSpc>
                <a:spcPts val="2750"/>
              </a:lnSpc>
              <a:buNone/>
            </a:pPr>
            <a:r>
              <a:rPr lang="en-US" sz="2200" b="1">
                <a:solidFill>
                  <a:srgbClr val="E5E0DF"/>
                </a:solidFill>
                <a:latin typeface="Saira Medium"/>
                <a:ea typeface="Saira Medium" pitchFamily="34" charset="-122"/>
                <a:cs typeface="Saira Medium" pitchFamily="34" charset="-120"/>
              </a:rPr>
              <a:t>Class-wise analysis</a:t>
            </a:r>
            <a:endParaRPr lang="en-US" sz="2200" b="1">
              <a:latin typeface="Calibri"/>
              <a:cs typeface="Calibri"/>
            </a:endParaRPr>
          </a:p>
        </p:txBody>
      </p:sp>
      <p:sp>
        <p:nvSpPr>
          <p:cNvPr id="23" name="Rectangle 22">
            <a:extLst>
              <a:ext uri="{FF2B5EF4-FFF2-40B4-BE49-F238E27FC236}">
                <a16:creationId xmlns:a16="http://schemas.microsoft.com/office/drawing/2014/main" id="{07DDED70-0D82-BAAD-8420-995F667B3D7E}"/>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4" name="Picture 23" descr="A blue and black graph&#10;&#10;Description automatically generated">
            <a:extLst>
              <a:ext uri="{FF2B5EF4-FFF2-40B4-BE49-F238E27FC236}">
                <a16:creationId xmlns:a16="http://schemas.microsoft.com/office/drawing/2014/main" id="{88D5F062-FBF5-557A-2741-DE653C5224A2}"/>
              </a:ext>
            </a:extLst>
          </p:cNvPr>
          <p:cNvPicPr>
            <a:picLocks noChangeAspect="1"/>
          </p:cNvPicPr>
          <p:nvPr/>
        </p:nvPicPr>
        <p:blipFill>
          <a:blip r:embed="rId3"/>
          <a:stretch>
            <a:fillRect/>
          </a:stretch>
        </p:blipFill>
        <p:spPr>
          <a:xfrm>
            <a:off x="659246" y="5526121"/>
            <a:ext cx="4218181" cy="938328"/>
          </a:xfrm>
          <a:prstGeom prst="rect">
            <a:avLst/>
          </a:prstGeom>
        </p:spPr>
      </p:pic>
      <p:pic>
        <p:nvPicPr>
          <p:cNvPr id="25" name="Picture 24" descr="A screenshot of a computer screen&#10;&#10;Description automatically generated">
            <a:extLst>
              <a:ext uri="{FF2B5EF4-FFF2-40B4-BE49-F238E27FC236}">
                <a16:creationId xmlns:a16="http://schemas.microsoft.com/office/drawing/2014/main" id="{D3A7A6FD-D7B2-7040-48F7-7DF98747E04F}"/>
              </a:ext>
            </a:extLst>
          </p:cNvPr>
          <p:cNvPicPr>
            <a:picLocks noChangeAspect="1"/>
          </p:cNvPicPr>
          <p:nvPr/>
        </p:nvPicPr>
        <p:blipFill>
          <a:blip r:embed="rId4"/>
          <a:stretch>
            <a:fillRect/>
          </a:stretch>
        </p:blipFill>
        <p:spPr>
          <a:xfrm>
            <a:off x="5802900" y="5302568"/>
            <a:ext cx="8106936" cy="2803530"/>
          </a:xfrm>
          <a:prstGeom prst="rect">
            <a:avLst/>
          </a:prstGeom>
        </p:spPr>
      </p:pic>
      <p:pic>
        <p:nvPicPr>
          <p:cNvPr id="27" name="Picture 26" descr="A screen shot of a computer screen&#10;&#10;Description automatically generated">
            <a:extLst>
              <a:ext uri="{FF2B5EF4-FFF2-40B4-BE49-F238E27FC236}">
                <a16:creationId xmlns:a16="http://schemas.microsoft.com/office/drawing/2014/main" id="{0AE4A547-DB47-7C07-8D32-EA97F154C127}"/>
              </a:ext>
            </a:extLst>
          </p:cNvPr>
          <p:cNvPicPr>
            <a:picLocks noChangeAspect="1"/>
          </p:cNvPicPr>
          <p:nvPr/>
        </p:nvPicPr>
        <p:blipFill>
          <a:blip r:embed="rId5"/>
          <a:stretch>
            <a:fillRect/>
          </a:stretch>
        </p:blipFill>
        <p:spPr>
          <a:xfrm>
            <a:off x="4079720" y="2697898"/>
            <a:ext cx="5534256" cy="2042069"/>
          </a:xfrm>
          <a:prstGeom prst="rect">
            <a:avLst/>
          </a:prstGeom>
        </p:spPr>
      </p:pic>
      <p:sp>
        <p:nvSpPr>
          <p:cNvPr id="29" name="TextBox 28">
            <a:extLst>
              <a:ext uri="{FF2B5EF4-FFF2-40B4-BE49-F238E27FC236}">
                <a16:creationId xmlns:a16="http://schemas.microsoft.com/office/drawing/2014/main" id="{AA6E2D11-2B96-FD6E-9BE9-9AB476EF9177}"/>
              </a:ext>
            </a:extLst>
          </p:cNvPr>
          <p:cNvSpPr txBox="1"/>
          <p:nvPr/>
        </p:nvSpPr>
        <p:spPr>
          <a:xfrm>
            <a:off x="10328108" y="3178091"/>
            <a:ext cx="389177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Arial"/>
              <a:buChar char="•"/>
            </a:pPr>
            <a:r>
              <a:rPr lang="en-US" b="1">
                <a:solidFill>
                  <a:srgbClr val="FFFFFF"/>
                </a:solidFill>
                <a:latin typeface="Roboto"/>
                <a:ea typeface="Roboto"/>
                <a:cs typeface="Roboto"/>
              </a:rPr>
              <a:t>Counterclockwise and Clockwise Flip(1:3 Augmentation)</a:t>
            </a:r>
            <a:r>
              <a:rPr lang="en-US">
                <a:solidFill>
                  <a:srgbClr val="FFFFFF"/>
                </a:solidFill>
                <a:latin typeface="Roboto"/>
                <a:ea typeface="Roboto"/>
                <a:cs typeface="Roboto"/>
              </a:rPr>
              <a:t>: Here, the augmentation ratio is set to 1:3, </a:t>
            </a:r>
            <a:endParaRPr lang="en-US">
              <a:latin typeface="Roboto"/>
              <a:ea typeface="Roboto"/>
              <a:cs typeface="Roboto"/>
            </a:endParaRPr>
          </a:p>
          <a:p>
            <a:pPr algn="l"/>
            <a:endParaRPr lang="en-US">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0CEB39-409E-2156-AEF1-74AEFA41D83A}"/>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2102"/>
            <a:ext cx="14630400" cy="8838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a:extLst>
              <a:ext uri="{FF2B5EF4-FFF2-40B4-BE49-F238E27FC236}">
                <a16:creationId xmlns:a16="http://schemas.microsoft.com/office/drawing/2014/main" id="{5B4D2F42-AA5D-31A9-86FB-89695AC87AD3}"/>
              </a:ext>
            </a:extLst>
          </p:cNvPr>
          <p:cNvSpPr/>
          <p:nvPr/>
        </p:nvSpPr>
        <p:spPr>
          <a:xfrm>
            <a:off x="667838" y="772160"/>
            <a:ext cx="13453110" cy="893803"/>
          </a:xfrm>
          <a:prstGeom prst="rect">
            <a:avLst/>
          </a:prstGeom>
        </p:spPr>
        <p:txBody>
          <a:bodyPr vert="horz" lIns="91440" tIns="45720" rIns="91440" bIns="45720" rtlCol="0" anchor="ctr">
            <a:normAutofit/>
          </a:bodyPr>
          <a:lstStyle/>
          <a:p>
            <a:pPr marL="0" indent="0" algn="ctr">
              <a:lnSpc>
                <a:spcPct val="90000"/>
              </a:lnSpc>
              <a:spcBef>
                <a:spcPct val="0"/>
              </a:spcBef>
              <a:spcAft>
                <a:spcPts val="600"/>
              </a:spcAft>
            </a:pPr>
            <a:r>
              <a:rPr lang="en-US" sz="3800" kern="1200">
                <a:solidFill>
                  <a:schemeClr val="bg1"/>
                </a:solidFill>
                <a:latin typeface="Saira Medium" panose="020B0604020202020204" charset="0"/>
                <a:ea typeface="+mj-ea"/>
                <a:cs typeface="+mj-cs"/>
              </a:rPr>
              <a:t>Statistical Analysis of Model : A graphical overview</a:t>
            </a:r>
          </a:p>
        </p:txBody>
      </p:sp>
      <p:pic>
        <p:nvPicPr>
          <p:cNvPr id="22" name="Picture 21">
            <a:extLst>
              <a:ext uri="{FF2B5EF4-FFF2-40B4-BE49-F238E27FC236}">
                <a16:creationId xmlns:a16="http://schemas.microsoft.com/office/drawing/2014/main" id="{BBC55ECE-A3A1-3AF9-34CC-966DE42B35A7}"/>
              </a:ext>
            </a:extLst>
          </p:cNvPr>
          <p:cNvPicPr>
            <a:picLocks noChangeAspect="1"/>
          </p:cNvPicPr>
          <p:nvPr/>
        </p:nvPicPr>
        <p:blipFill>
          <a:blip r:embed="rId3"/>
          <a:stretch>
            <a:fillRect/>
          </a:stretch>
        </p:blipFill>
        <p:spPr>
          <a:xfrm>
            <a:off x="2482109" y="2020214"/>
            <a:ext cx="9145807" cy="5144515"/>
          </a:xfrm>
          <a:prstGeom prst="rect">
            <a:avLst/>
          </a:prstGeom>
        </p:spPr>
      </p:pic>
      <p:sp>
        <p:nvSpPr>
          <p:cNvPr id="23" name="Rectangle 22">
            <a:extLst>
              <a:ext uri="{FF2B5EF4-FFF2-40B4-BE49-F238E27FC236}">
                <a16:creationId xmlns:a16="http://schemas.microsoft.com/office/drawing/2014/main" id="{ABFA7A64-156D-4FF7-0DEA-5B9F1670C00B}"/>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5" name="Picture 24" descr="A group of graphs showing the same size&#10;&#10;Description automatically generated with medium confidence">
            <a:extLst>
              <a:ext uri="{FF2B5EF4-FFF2-40B4-BE49-F238E27FC236}">
                <a16:creationId xmlns:a16="http://schemas.microsoft.com/office/drawing/2014/main" id="{BCF89F2D-E4AA-76EC-71C1-1CCEA406C443}"/>
              </a:ext>
            </a:extLst>
          </p:cNvPr>
          <p:cNvPicPr>
            <a:picLocks noChangeAspect="1"/>
          </p:cNvPicPr>
          <p:nvPr/>
        </p:nvPicPr>
        <p:blipFill>
          <a:blip r:embed="rId4"/>
          <a:stretch>
            <a:fillRect/>
          </a:stretch>
        </p:blipFill>
        <p:spPr>
          <a:xfrm>
            <a:off x="7661001" y="1665963"/>
            <a:ext cx="6713138" cy="6100650"/>
          </a:xfrm>
          <a:prstGeom prst="rect">
            <a:avLst/>
          </a:prstGeom>
        </p:spPr>
      </p:pic>
      <p:pic>
        <p:nvPicPr>
          <p:cNvPr id="3" name="Picture 2" descr="A graph of different colored lines&#10;&#10;Description automatically generated">
            <a:extLst>
              <a:ext uri="{FF2B5EF4-FFF2-40B4-BE49-F238E27FC236}">
                <a16:creationId xmlns:a16="http://schemas.microsoft.com/office/drawing/2014/main" id="{72180CC4-03A9-0306-2D9C-236D390475F3}"/>
              </a:ext>
            </a:extLst>
          </p:cNvPr>
          <p:cNvPicPr>
            <a:picLocks noChangeAspect="1"/>
          </p:cNvPicPr>
          <p:nvPr/>
        </p:nvPicPr>
        <p:blipFill>
          <a:blip r:embed="rId5"/>
          <a:stretch>
            <a:fillRect/>
          </a:stretch>
        </p:blipFill>
        <p:spPr>
          <a:xfrm>
            <a:off x="264705" y="2046384"/>
            <a:ext cx="7252570" cy="5149324"/>
          </a:xfrm>
          <a:prstGeom prst="rect">
            <a:avLst/>
          </a:prstGeom>
        </p:spPr>
      </p:pic>
    </p:spTree>
    <p:extLst>
      <p:ext uri="{BB962C8B-B14F-4D97-AF65-F5344CB8AC3E}">
        <p14:creationId xmlns:p14="http://schemas.microsoft.com/office/powerpoint/2010/main" val="372678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25210"/>
            <a:ext cx="5670590" cy="708779"/>
          </a:xfrm>
          <a:prstGeom prst="rect">
            <a:avLst/>
          </a:prstGeom>
          <a:noFill/>
          <a:ln/>
        </p:spPr>
        <p:txBody>
          <a:bodyPr wrap="none" lIns="0" tIns="0" rIns="0" bIns="0" rtlCol="0" anchor="t"/>
          <a:lstStyle/>
          <a:p>
            <a:pPr marL="0" indent="0">
              <a:lnSpc>
                <a:spcPts val="5550"/>
              </a:lnSpc>
              <a:buNone/>
            </a:pPr>
            <a:r>
              <a:rPr lang="en-US" sz="4450">
                <a:solidFill>
                  <a:srgbClr val="FFFFFF"/>
                </a:solidFill>
                <a:latin typeface="Saira Medium" pitchFamily="34" charset="0"/>
                <a:ea typeface="Saira Medium" pitchFamily="34" charset="-122"/>
                <a:cs typeface="Saira Medium" pitchFamily="34" charset="-120"/>
              </a:rPr>
              <a:t>Challenges Faced</a:t>
            </a:r>
            <a:endParaRPr lang="en-US" sz="4450"/>
          </a:p>
        </p:txBody>
      </p:sp>
      <p:sp>
        <p:nvSpPr>
          <p:cNvPr id="3" name="Shape 1"/>
          <p:cNvSpPr/>
          <p:nvPr/>
        </p:nvSpPr>
        <p:spPr>
          <a:xfrm>
            <a:off x="793790" y="1887617"/>
            <a:ext cx="4196358" cy="5616773"/>
          </a:xfrm>
          <a:prstGeom prst="roundRect">
            <a:avLst>
              <a:gd name="adj" fmla="val 4865"/>
            </a:avLst>
          </a:prstGeom>
          <a:solidFill>
            <a:srgbClr val="030303"/>
          </a:solidFill>
          <a:ln w="22860">
            <a:solidFill>
              <a:srgbClr val="FC8337"/>
            </a:solidFill>
            <a:prstDash val="solid"/>
          </a:ln>
        </p:spPr>
        <p:txBody>
          <a:bodyPr/>
          <a:lstStyle/>
          <a:p>
            <a:endParaRPr lang="en-IN"/>
          </a:p>
        </p:txBody>
      </p:sp>
      <p:sp>
        <p:nvSpPr>
          <p:cNvPr id="4" name="Text 2"/>
          <p:cNvSpPr/>
          <p:nvPr/>
        </p:nvSpPr>
        <p:spPr>
          <a:xfrm>
            <a:off x="1043464" y="2137291"/>
            <a:ext cx="2835235"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Technical Challenges</a:t>
            </a:r>
            <a:endParaRPr lang="en-US" sz="2200"/>
          </a:p>
        </p:txBody>
      </p:sp>
      <p:sp>
        <p:nvSpPr>
          <p:cNvPr id="5" name="Text 3"/>
          <p:cNvSpPr/>
          <p:nvPr/>
        </p:nvSpPr>
        <p:spPr>
          <a:xfrm>
            <a:off x="1043464" y="2627709"/>
            <a:ext cx="3697010" cy="725805"/>
          </a:xfrm>
          <a:prstGeom prst="rect">
            <a:avLst/>
          </a:prstGeom>
          <a:noFill/>
          <a:ln/>
        </p:spPr>
        <p:txBody>
          <a:bodyPr wrap="square" lIns="0" tIns="0" rIns="0" bIns="0" rtlCol="0" anchor="t"/>
          <a:lstStyle/>
          <a:p>
            <a:pPr marL="0" indent="0">
              <a:lnSpc>
                <a:spcPts val="2850"/>
              </a:lnSpc>
              <a:buNone/>
            </a:pPr>
            <a:r>
              <a:rPr lang="en-US" sz="1750">
                <a:solidFill>
                  <a:srgbClr val="E5E0DF"/>
                </a:solidFill>
                <a:latin typeface="Roboto"/>
                <a:ea typeface="Roboto"/>
                <a:cs typeface="Roboto"/>
              </a:rPr>
              <a:t>1.) </a:t>
            </a:r>
            <a:r>
              <a:rPr lang="en-US" sz="1750">
                <a:solidFill>
                  <a:schemeClr val="accent2"/>
                </a:solidFill>
                <a:latin typeface="Roboto"/>
                <a:ea typeface="Roboto"/>
                <a:cs typeface="Roboto"/>
              </a:rPr>
              <a:t>Over-Augmentation</a:t>
            </a:r>
            <a:r>
              <a:rPr lang="en-US" sz="1750">
                <a:solidFill>
                  <a:srgbClr val="E5E0DF"/>
                </a:solidFill>
                <a:latin typeface="Roboto"/>
                <a:ea typeface="Roboto"/>
                <a:cs typeface="Roboto"/>
              </a:rPr>
              <a:t> leading to inaccuracy in our model. ​</a:t>
            </a:r>
            <a:endParaRPr lang="en-US" sz="1750">
              <a:latin typeface="Roboto"/>
              <a:ea typeface="Roboto"/>
              <a:cs typeface="Roboto"/>
            </a:endParaRPr>
          </a:p>
        </p:txBody>
      </p:sp>
      <p:sp>
        <p:nvSpPr>
          <p:cNvPr id="6" name="Text 4"/>
          <p:cNvSpPr/>
          <p:nvPr/>
        </p:nvSpPr>
        <p:spPr>
          <a:xfrm>
            <a:off x="1043464" y="3489603"/>
            <a:ext cx="3697010" cy="1451610"/>
          </a:xfrm>
          <a:prstGeom prst="rect">
            <a:avLst/>
          </a:prstGeom>
          <a:noFill/>
          <a:ln/>
        </p:spPr>
        <p:txBody>
          <a:bodyPr wrap="square" lIns="0" tIns="0" rIns="0" bIns="0" rtlCol="0" anchor="t"/>
          <a:lstStyle/>
          <a:p>
            <a:pPr marL="0" indent="0">
              <a:lnSpc>
                <a:spcPts val="2850"/>
              </a:lnSpc>
              <a:buNone/>
            </a:pPr>
            <a:r>
              <a:rPr lang="en-US" sz="1750">
                <a:solidFill>
                  <a:srgbClr val="E5E0DF"/>
                </a:solidFill>
                <a:latin typeface="Roboto"/>
                <a:ea typeface="Roboto"/>
                <a:cs typeface="Roboto"/>
              </a:rPr>
              <a:t>2.) Ensuring the </a:t>
            </a:r>
            <a:r>
              <a:rPr lang="en-US" sz="1750">
                <a:solidFill>
                  <a:schemeClr val="accent2"/>
                </a:solidFill>
                <a:latin typeface="Roboto"/>
                <a:ea typeface="Roboto"/>
                <a:cs typeface="Roboto"/>
              </a:rPr>
              <a:t>compatibility of our model</a:t>
            </a:r>
            <a:r>
              <a:rPr lang="en-US" sz="1750">
                <a:solidFill>
                  <a:srgbClr val="E5E0DF"/>
                </a:solidFill>
                <a:latin typeface="Roboto"/>
                <a:ea typeface="Roboto"/>
                <a:cs typeface="Roboto"/>
              </a:rPr>
              <a:t> on a plethora of technical devices including QIDK Android setup. ​</a:t>
            </a:r>
            <a:endParaRPr lang="en-US" sz="1750">
              <a:latin typeface="Calibri" panose="020F0502020204030204"/>
              <a:ea typeface="Roboto"/>
              <a:cs typeface="Calibri" panose="020F0502020204030204"/>
            </a:endParaRPr>
          </a:p>
        </p:txBody>
      </p:sp>
      <p:sp>
        <p:nvSpPr>
          <p:cNvPr id="7" name="Text 5"/>
          <p:cNvSpPr/>
          <p:nvPr/>
        </p:nvSpPr>
        <p:spPr>
          <a:xfrm>
            <a:off x="1043464" y="5077301"/>
            <a:ext cx="3697010" cy="2177415"/>
          </a:xfrm>
          <a:prstGeom prst="rect">
            <a:avLst/>
          </a:prstGeom>
          <a:noFill/>
          <a:ln/>
        </p:spPr>
        <p:txBody>
          <a:bodyPr wrap="square" lIns="0" tIns="0" rIns="0" bIns="0" rtlCol="0" anchor="t"/>
          <a:lstStyle/>
          <a:p>
            <a:pPr marL="0" indent="0">
              <a:lnSpc>
                <a:spcPts val="2850"/>
              </a:lnSpc>
              <a:buNone/>
            </a:pPr>
            <a:r>
              <a:rPr lang="en-US" sz="1750">
                <a:solidFill>
                  <a:srgbClr val="E5E0DF"/>
                </a:solidFill>
                <a:latin typeface="Roboto"/>
                <a:ea typeface="Roboto"/>
                <a:cs typeface="Roboto"/>
              </a:rPr>
              <a:t>3.) The reliability of the model is dependent </a:t>
            </a:r>
            <a:r>
              <a:rPr lang="en-US" sz="1750" u="sng">
                <a:solidFill>
                  <a:schemeClr val="accent2"/>
                </a:solidFill>
                <a:latin typeface="Roboto"/>
                <a:ea typeface="Roboto"/>
                <a:cs typeface="Roboto"/>
              </a:rPr>
              <a:t>upon the light conditions and the model</a:t>
            </a:r>
            <a:r>
              <a:rPr lang="en-US" sz="1750">
                <a:solidFill>
                  <a:srgbClr val="E5E0DF"/>
                </a:solidFill>
                <a:latin typeface="Roboto"/>
                <a:ea typeface="Roboto"/>
                <a:cs typeface="Roboto"/>
              </a:rPr>
              <a:t> thereby requires further processing for smooth functioning under variable light conditions. ​</a:t>
            </a:r>
            <a:endParaRPr lang="en-US" sz="1750">
              <a:latin typeface="Roboto"/>
              <a:ea typeface="Roboto"/>
              <a:cs typeface="Roboto"/>
            </a:endParaRPr>
          </a:p>
        </p:txBody>
      </p:sp>
      <p:sp>
        <p:nvSpPr>
          <p:cNvPr id="8" name="Shape 6"/>
          <p:cNvSpPr/>
          <p:nvPr/>
        </p:nvSpPr>
        <p:spPr>
          <a:xfrm>
            <a:off x="5216962" y="1887617"/>
            <a:ext cx="4196358" cy="5616773"/>
          </a:xfrm>
          <a:prstGeom prst="roundRect">
            <a:avLst>
              <a:gd name="adj" fmla="val 4865"/>
            </a:avLst>
          </a:prstGeom>
          <a:solidFill>
            <a:srgbClr val="030303"/>
          </a:solidFill>
          <a:ln w="22860">
            <a:solidFill>
              <a:srgbClr val="FC8337"/>
            </a:solidFill>
            <a:prstDash val="solid"/>
          </a:ln>
        </p:spPr>
        <p:txBody>
          <a:bodyPr/>
          <a:lstStyle/>
          <a:p>
            <a:endParaRPr lang="en-IN"/>
          </a:p>
        </p:txBody>
      </p:sp>
      <p:sp>
        <p:nvSpPr>
          <p:cNvPr id="9" name="Text 7"/>
          <p:cNvSpPr/>
          <p:nvPr/>
        </p:nvSpPr>
        <p:spPr>
          <a:xfrm>
            <a:off x="5466636" y="2137291"/>
            <a:ext cx="2835235"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Hardware Challenges</a:t>
            </a:r>
            <a:endParaRPr lang="en-US" sz="2200"/>
          </a:p>
        </p:txBody>
      </p:sp>
      <p:sp>
        <p:nvSpPr>
          <p:cNvPr id="10" name="Text 8"/>
          <p:cNvSpPr/>
          <p:nvPr/>
        </p:nvSpPr>
        <p:spPr>
          <a:xfrm>
            <a:off x="5466636" y="2627709"/>
            <a:ext cx="3697010" cy="1088708"/>
          </a:xfrm>
          <a:prstGeom prst="rect">
            <a:avLst/>
          </a:prstGeom>
          <a:noFill/>
          <a:ln/>
        </p:spPr>
        <p:txBody>
          <a:bodyPr wrap="square" lIns="0" tIns="0" rIns="0" bIns="0" rtlCol="0" anchor="t"/>
          <a:lstStyle/>
          <a:p>
            <a:pPr marL="0" indent="0">
              <a:lnSpc>
                <a:spcPts val="2850"/>
              </a:lnSpc>
              <a:buNone/>
            </a:pPr>
            <a:r>
              <a:rPr lang="en-US" sz="1750">
                <a:solidFill>
                  <a:srgbClr val="E5E0DF"/>
                </a:solidFill>
                <a:latin typeface="Roboto"/>
                <a:ea typeface="Roboto"/>
                <a:cs typeface="Roboto"/>
              </a:rPr>
              <a:t>1.) To physically implement this model, we need to integrate it with QIDK kit on the android which poses a major challenge. ​</a:t>
            </a:r>
          </a:p>
          <a:p>
            <a:endParaRPr lang="en-US" sz="1750" b="1">
              <a:solidFill>
                <a:srgbClr val="E5E0DF"/>
              </a:solidFill>
              <a:ea typeface="+mn-lt"/>
              <a:cs typeface="+mn-lt"/>
            </a:endParaRPr>
          </a:p>
          <a:p>
            <a:r>
              <a:rPr lang="en-US" sz="1750" b="1">
                <a:solidFill>
                  <a:srgbClr val="E5E0DF"/>
                </a:solidFill>
                <a:ea typeface="+mn-lt"/>
                <a:cs typeface="+mn-lt"/>
              </a:rPr>
              <a:t>2.)  Real-Time Processing Latency</a:t>
            </a:r>
            <a:r>
              <a:rPr lang="en-US" sz="1750">
                <a:solidFill>
                  <a:srgbClr val="E5E0DF"/>
                </a:solidFill>
                <a:ea typeface="+mn-lt"/>
                <a:cs typeface="+mn-lt"/>
              </a:rPr>
              <a:t>:</a:t>
            </a:r>
            <a:endParaRPr lang="en-US">
              <a:cs typeface="Calibri"/>
            </a:endParaRPr>
          </a:p>
          <a:p>
            <a:pPr marL="285750" indent="-285750">
              <a:buFont typeface="Arial"/>
              <a:buChar char="•"/>
            </a:pPr>
            <a:r>
              <a:rPr lang="en-US" sz="1750">
                <a:solidFill>
                  <a:srgbClr val="E5E0DF"/>
                </a:solidFill>
                <a:ea typeface="+mn-lt"/>
                <a:cs typeface="+mn-lt"/>
              </a:rPr>
              <a:t>"Since the waste classification needs to occur in real-time, optimizing the model to reduce latency is critical . </a:t>
            </a:r>
            <a:endParaRPr lang="en-US"/>
          </a:p>
          <a:p>
            <a:pPr marL="0" indent="0">
              <a:lnSpc>
                <a:spcPts val="2850"/>
              </a:lnSpc>
              <a:buNone/>
            </a:pPr>
            <a:endParaRPr lang="en-US" sz="1750">
              <a:solidFill>
                <a:srgbClr val="E5E0DF"/>
              </a:solidFill>
              <a:latin typeface="Roboto"/>
              <a:ea typeface="Roboto"/>
              <a:cs typeface="Roboto"/>
            </a:endParaRPr>
          </a:p>
          <a:p>
            <a:pPr>
              <a:lnSpc>
                <a:spcPts val="2850"/>
              </a:lnSpc>
            </a:pPr>
            <a:endParaRPr lang="en-US" sz="1750">
              <a:solidFill>
                <a:srgbClr val="E5E0DF"/>
              </a:solidFill>
              <a:latin typeface="Roboto"/>
              <a:ea typeface="Roboto"/>
              <a:cs typeface="Roboto"/>
            </a:endParaRPr>
          </a:p>
        </p:txBody>
      </p:sp>
      <p:sp>
        <p:nvSpPr>
          <p:cNvPr id="11" name="Shape 9"/>
          <p:cNvSpPr/>
          <p:nvPr/>
        </p:nvSpPr>
        <p:spPr>
          <a:xfrm>
            <a:off x="9640133" y="1887617"/>
            <a:ext cx="4196358" cy="5616773"/>
          </a:xfrm>
          <a:prstGeom prst="roundRect">
            <a:avLst>
              <a:gd name="adj" fmla="val 4865"/>
            </a:avLst>
          </a:prstGeom>
          <a:solidFill>
            <a:srgbClr val="030303"/>
          </a:solidFill>
          <a:ln w="22860">
            <a:solidFill>
              <a:srgbClr val="FC8337"/>
            </a:solidFill>
            <a:prstDash val="solid"/>
          </a:ln>
        </p:spPr>
        <p:txBody>
          <a:bodyPr/>
          <a:lstStyle/>
          <a:p>
            <a:endParaRPr lang="en-IN"/>
          </a:p>
        </p:txBody>
      </p:sp>
      <p:sp>
        <p:nvSpPr>
          <p:cNvPr id="12" name="Text 10"/>
          <p:cNvSpPr/>
          <p:nvPr/>
        </p:nvSpPr>
        <p:spPr>
          <a:xfrm>
            <a:off x="9889808" y="2137291"/>
            <a:ext cx="2835235"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Other Challenges</a:t>
            </a:r>
            <a:endParaRPr lang="en-US" sz="2200"/>
          </a:p>
        </p:txBody>
      </p:sp>
      <p:sp>
        <p:nvSpPr>
          <p:cNvPr id="13" name="Text 11"/>
          <p:cNvSpPr/>
          <p:nvPr/>
        </p:nvSpPr>
        <p:spPr>
          <a:xfrm>
            <a:off x="9889808" y="2627709"/>
            <a:ext cx="3697010" cy="1451610"/>
          </a:xfrm>
          <a:prstGeom prst="rect">
            <a:avLst/>
          </a:prstGeom>
          <a:noFill/>
          <a:ln/>
        </p:spPr>
        <p:txBody>
          <a:bodyPr wrap="square" lIns="0" tIns="0" rIns="0" bIns="0" rtlCol="0" anchor="t"/>
          <a:lstStyle/>
          <a:p>
            <a:pPr marL="0" indent="0">
              <a:lnSpc>
                <a:spcPts val="2850"/>
              </a:lnSpc>
              <a:buNone/>
            </a:pPr>
            <a:r>
              <a:rPr lang="en-US" sz="1750">
                <a:solidFill>
                  <a:srgbClr val="E5E0DF"/>
                </a:solidFill>
                <a:latin typeface="Roboto" pitchFamily="34" charset="0"/>
                <a:ea typeface="Roboto" pitchFamily="34" charset="-122"/>
                <a:cs typeface="Roboto" pitchFamily="34" charset="-120"/>
              </a:rPr>
              <a:t>1.) Despite our utmost efforts to design the model in an accurate and reliable manner some inefficacies might have crept in. ​</a:t>
            </a:r>
            <a:endParaRPr lang="en-US" sz="1750"/>
          </a:p>
        </p:txBody>
      </p:sp>
      <p:sp>
        <p:nvSpPr>
          <p:cNvPr id="15" name="Rectangle 14">
            <a:extLst>
              <a:ext uri="{FF2B5EF4-FFF2-40B4-BE49-F238E27FC236}">
                <a16:creationId xmlns:a16="http://schemas.microsoft.com/office/drawing/2014/main" id="{87794704-B2BB-0E72-F083-BFCBEE247CE1}"/>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228725"/>
            <a:ext cx="6031587" cy="708779"/>
          </a:xfrm>
          <a:prstGeom prst="rect">
            <a:avLst/>
          </a:prstGeom>
          <a:noFill/>
          <a:ln/>
        </p:spPr>
        <p:txBody>
          <a:bodyPr wrap="none" lIns="0" tIns="0" rIns="0" bIns="0" rtlCol="0" anchor="t"/>
          <a:lstStyle/>
          <a:p>
            <a:pPr marL="0" indent="0">
              <a:lnSpc>
                <a:spcPts val="5550"/>
              </a:lnSpc>
              <a:buNone/>
            </a:pPr>
            <a:r>
              <a:rPr lang="en-US" sz="4450">
                <a:solidFill>
                  <a:srgbClr val="FFFFFF"/>
                </a:solidFill>
                <a:latin typeface="Saira Medium" pitchFamily="34" charset="0"/>
                <a:ea typeface="Saira Medium" pitchFamily="34" charset="-122"/>
                <a:cs typeface="Saira Medium" pitchFamily="34" charset="-120"/>
              </a:rPr>
              <a:t> QIDK kit : An Overview</a:t>
            </a:r>
            <a:endParaRPr lang="en-US" sz="4450"/>
          </a:p>
        </p:txBody>
      </p:sp>
      <p:sp>
        <p:nvSpPr>
          <p:cNvPr id="3" name="Text 1"/>
          <p:cNvSpPr/>
          <p:nvPr/>
        </p:nvSpPr>
        <p:spPr>
          <a:xfrm>
            <a:off x="1156692" y="2921550"/>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a:solidFill>
                  <a:srgbClr val="E5E0DF"/>
                </a:solidFill>
                <a:latin typeface="Roboto" pitchFamily="34" charset="0"/>
                <a:ea typeface="Roboto" pitchFamily="34" charset="-122"/>
                <a:cs typeface="Roboto" pitchFamily="34" charset="-120"/>
              </a:rPr>
              <a:t>The QIDK kit is optimized for AI workloads, offering efficient inference for models like YOLOv8 with minimal latency.</a:t>
            </a:r>
            <a:endParaRPr lang="en-US" sz="1750"/>
          </a:p>
        </p:txBody>
      </p:sp>
      <p:sp>
        <p:nvSpPr>
          <p:cNvPr id="4" name="Text 2"/>
          <p:cNvSpPr/>
          <p:nvPr/>
        </p:nvSpPr>
        <p:spPr>
          <a:xfrm>
            <a:off x="1156692" y="3705237"/>
            <a:ext cx="12679918"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sz="1750">
                <a:solidFill>
                  <a:srgbClr val="E5E0DF"/>
                </a:solidFill>
                <a:latin typeface="Roboto" pitchFamily="34" charset="0"/>
                <a:ea typeface="Roboto" pitchFamily="34" charset="-122"/>
                <a:cs typeface="Roboto" pitchFamily="34" charset="-120"/>
              </a:rPr>
              <a:t>Built-in support for camera modules and other peripherals made it easy to set up and deploy the system for real-time waste detection.</a:t>
            </a:r>
            <a:endParaRPr lang="en-US" sz="1750"/>
          </a:p>
        </p:txBody>
      </p:sp>
      <p:sp>
        <p:nvSpPr>
          <p:cNvPr id="5" name="Text 3"/>
          <p:cNvSpPr/>
          <p:nvPr/>
        </p:nvSpPr>
        <p:spPr>
          <a:xfrm>
            <a:off x="1156692" y="4909707"/>
            <a:ext cx="11845630"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3"/>
            </a:pPr>
            <a:r>
              <a:rPr lang="en-US" sz="1750">
                <a:solidFill>
                  <a:srgbClr val="E5E0DF"/>
                </a:solidFill>
                <a:latin typeface="Roboto" pitchFamily="34" charset="0"/>
                <a:ea typeface="Roboto" pitchFamily="34" charset="-122"/>
                <a:cs typeface="Roboto" pitchFamily="34" charset="-120"/>
              </a:rPr>
              <a:t>The kit is designed for low-power applications, making it ideal for waste management systems that need to operate continuously.</a:t>
            </a:r>
          </a:p>
          <a:p>
            <a:pPr algn="l">
              <a:lnSpc>
                <a:spcPts val="2850"/>
              </a:lnSpc>
              <a:buSzPct val="100000"/>
            </a:pPr>
            <a:endParaRPr lang="en-US" sz="1750">
              <a:solidFill>
                <a:srgbClr val="E5E0DF"/>
              </a:solidFill>
              <a:latin typeface="Roboto" pitchFamily="34" charset="0"/>
              <a:ea typeface="Roboto" pitchFamily="34" charset="-122"/>
              <a:cs typeface="Roboto" pitchFamily="34" charset="-120"/>
            </a:endParaRPr>
          </a:p>
          <a:p>
            <a:pPr marL="342900" indent="-342900" algn="l">
              <a:lnSpc>
                <a:spcPts val="2850"/>
              </a:lnSpc>
              <a:buSzPct val="100000"/>
              <a:buAutoNum type="arabicPeriod" startAt="4"/>
            </a:pPr>
            <a:r>
              <a:rPr lang="en-US" sz="1750">
                <a:solidFill>
                  <a:srgbClr val="E5E0DF"/>
                </a:solidFill>
                <a:latin typeface="Roboto" pitchFamily="34" charset="0"/>
                <a:ea typeface="Roboto" pitchFamily="34" charset="-122"/>
                <a:cs typeface="Roboto" pitchFamily="34" charset="-120"/>
              </a:rPr>
              <a:t>The QIDK kit’s compact form is of great utility specifically for this project since we can embed the kit easily into our     </a:t>
            </a:r>
          </a:p>
          <a:p>
            <a:pPr algn="l">
              <a:lnSpc>
                <a:spcPts val="2850"/>
              </a:lnSpc>
              <a:buSzPct val="100000"/>
            </a:pPr>
            <a:r>
              <a:rPr lang="en-US" sz="1750">
                <a:solidFill>
                  <a:srgbClr val="E5E0DF"/>
                </a:solidFill>
                <a:latin typeface="Roboto" pitchFamily="34" charset="0"/>
                <a:ea typeface="Roboto" pitchFamily="34" charset="-122"/>
                <a:cs typeface="Roboto" pitchFamily="34" charset="-120"/>
              </a:rPr>
              <a:t>       waste segregation system.            </a:t>
            </a:r>
            <a:endParaRPr lang="en-US" sz="1750"/>
          </a:p>
        </p:txBody>
      </p:sp>
      <p:sp>
        <p:nvSpPr>
          <p:cNvPr id="6" name="Text 4"/>
          <p:cNvSpPr/>
          <p:nvPr/>
        </p:nvSpPr>
        <p:spPr>
          <a:xfrm>
            <a:off x="1156692" y="2145642"/>
            <a:ext cx="6758702" cy="425291"/>
          </a:xfrm>
          <a:prstGeom prst="rect">
            <a:avLst/>
          </a:prstGeom>
          <a:noFill/>
          <a:ln/>
        </p:spPr>
        <p:txBody>
          <a:bodyPr wrap="none" lIns="0" tIns="0" rIns="0" bIns="0" rtlCol="0" anchor="t"/>
          <a:lstStyle/>
          <a:p>
            <a:pPr marL="0" indent="0">
              <a:lnSpc>
                <a:spcPts val="3300"/>
              </a:lnSpc>
              <a:buNone/>
            </a:pPr>
            <a:r>
              <a:rPr lang="en-US" sz="2650">
                <a:solidFill>
                  <a:srgbClr val="FFFFFF"/>
                </a:solidFill>
                <a:latin typeface="Saira Medium" pitchFamily="34" charset="0"/>
                <a:ea typeface="Saira Medium" pitchFamily="34" charset="-122"/>
                <a:cs typeface="Saira Medium" pitchFamily="34" charset="-120"/>
              </a:rPr>
              <a:t>QIDK kit: The most optimal and efficient solution of the problem </a:t>
            </a:r>
            <a:endParaRPr lang="en-US" sz="2650"/>
          </a:p>
        </p:txBody>
      </p:sp>
      <p:sp>
        <p:nvSpPr>
          <p:cNvPr id="7" name="Text 5"/>
          <p:cNvSpPr/>
          <p:nvPr/>
        </p:nvSpPr>
        <p:spPr>
          <a:xfrm>
            <a:off x="1156692" y="6020270"/>
            <a:ext cx="12679918" cy="725805"/>
          </a:xfrm>
          <a:prstGeom prst="rect">
            <a:avLst/>
          </a:prstGeom>
          <a:noFill/>
          <a:ln/>
        </p:spPr>
        <p:txBody>
          <a:bodyPr wrap="square" lIns="0" tIns="0" rIns="0" bIns="0" rtlCol="0" anchor="t"/>
          <a:lstStyle/>
          <a:p>
            <a:pPr algn="l">
              <a:lnSpc>
                <a:spcPts val="2850"/>
              </a:lnSpc>
              <a:buSzPct val="100000"/>
            </a:pPr>
            <a:endParaRPr lang="en-US" sz="1750"/>
          </a:p>
        </p:txBody>
      </p:sp>
      <p:sp>
        <p:nvSpPr>
          <p:cNvPr id="8" name="Text 6"/>
          <p:cNvSpPr/>
          <p:nvPr/>
        </p:nvSpPr>
        <p:spPr>
          <a:xfrm>
            <a:off x="1156692" y="6870636"/>
            <a:ext cx="12679918" cy="725805"/>
          </a:xfrm>
          <a:prstGeom prst="rect">
            <a:avLst/>
          </a:prstGeom>
          <a:noFill/>
          <a:ln/>
        </p:spPr>
        <p:txBody>
          <a:bodyPr wrap="square" lIns="0" tIns="0" rIns="0" bIns="0" rtlCol="0" anchor="t"/>
          <a:lstStyle/>
          <a:p>
            <a:pPr algn="l">
              <a:lnSpc>
                <a:spcPts val="2850"/>
              </a:lnSpc>
              <a:buSzPct val="100000"/>
            </a:pPr>
            <a:endParaRPr lang="en-US" sz="1750"/>
          </a:p>
        </p:txBody>
      </p:sp>
      <p:sp>
        <p:nvSpPr>
          <p:cNvPr id="10" name="Rectangle 9">
            <a:extLst>
              <a:ext uri="{FF2B5EF4-FFF2-40B4-BE49-F238E27FC236}">
                <a16:creationId xmlns:a16="http://schemas.microsoft.com/office/drawing/2014/main" id="{19DB294E-DA4A-81DD-E199-50DAEFD79FA6}"/>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989892"/>
            <a:ext cx="5670590" cy="708779"/>
          </a:xfrm>
          <a:prstGeom prst="rect">
            <a:avLst/>
          </a:prstGeom>
          <a:noFill/>
          <a:ln/>
        </p:spPr>
        <p:txBody>
          <a:bodyPr wrap="none" lIns="0" tIns="0" rIns="0" bIns="0" rtlCol="0" anchor="t"/>
          <a:lstStyle/>
          <a:p>
            <a:pPr marL="0" indent="0">
              <a:lnSpc>
                <a:spcPts val="5550"/>
              </a:lnSpc>
              <a:buNone/>
            </a:pPr>
            <a:r>
              <a:rPr lang="en-US" sz="4450">
                <a:solidFill>
                  <a:srgbClr val="FFFFFF"/>
                </a:solidFill>
                <a:latin typeface="Saira Medium" pitchFamily="34" charset="0"/>
                <a:ea typeface="Saira Medium" pitchFamily="34" charset="-122"/>
                <a:cs typeface="Saira Medium" pitchFamily="34" charset="-120"/>
              </a:rPr>
              <a:t>Conclusion</a:t>
            </a:r>
            <a:endParaRPr lang="en-US" sz="4450"/>
          </a:p>
        </p:txBody>
      </p:sp>
      <p:sp>
        <p:nvSpPr>
          <p:cNvPr id="3" name="Shape 1"/>
          <p:cNvSpPr/>
          <p:nvPr/>
        </p:nvSpPr>
        <p:spPr>
          <a:xfrm>
            <a:off x="793790" y="3407450"/>
            <a:ext cx="510302" cy="510302"/>
          </a:xfrm>
          <a:prstGeom prst="roundRect">
            <a:avLst>
              <a:gd name="adj" fmla="val 40005"/>
            </a:avLst>
          </a:prstGeom>
          <a:solidFill>
            <a:srgbClr val="030303"/>
          </a:solidFill>
          <a:ln w="22860">
            <a:solidFill>
              <a:srgbClr val="FC8337"/>
            </a:solidFill>
            <a:prstDash val="solid"/>
          </a:ln>
        </p:spPr>
        <p:txBody>
          <a:bodyPr/>
          <a:lstStyle/>
          <a:p>
            <a:endParaRPr lang="en-IN"/>
          </a:p>
        </p:txBody>
      </p:sp>
      <p:sp>
        <p:nvSpPr>
          <p:cNvPr id="4" name="Text 2"/>
          <p:cNvSpPr/>
          <p:nvPr/>
        </p:nvSpPr>
        <p:spPr>
          <a:xfrm>
            <a:off x="983694" y="3492460"/>
            <a:ext cx="130373" cy="340281"/>
          </a:xfrm>
          <a:prstGeom prst="rect">
            <a:avLst/>
          </a:prstGeom>
          <a:noFill/>
          <a:ln/>
        </p:spPr>
        <p:txBody>
          <a:bodyPr wrap="none" lIns="0" tIns="0" rIns="0" bIns="0" rtlCol="0" anchor="t"/>
          <a:lstStyle/>
          <a:p>
            <a:pPr marL="0" indent="0" algn="ctr">
              <a:lnSpc>
                <a:spcPts val="2650"/>
              </a:lnSpc>
              <a:buNone/>
            </a:pPr>
            <a:r>
              <a:rPr lang="en-US" sz="2650">
                <a:solidFill>
                  <a:srgbClr val="E5E0DF"/>
                </a:solidFill>
                <a:latin typeface="Saira Medium" pitchFamily="34" charset="0"/>
                <a:ea typeface="Saira Medium" pitchFamily="34" charset="-122"/>
                <a:cs typeface="Saira Medium" pitchFamily="34" charset="-120"/>
              </a:rPr>
              <a:t>1</a:t>
            </a:r>
            <a:endParaRPr lang="en-US" sz="2650"/>
          </a:p>
        </p:txBody>
      </p:sp>
      <p:sp>
        <p:nvSpPr>
          <p:cNvPr id="5" name="Text 3"/>
          <p:cNvSpPr/>
          <p:nvPr/>
        </p:nvSpPr>
        <p:spPr>
          <a:xfrm>
            <a:off x="1530906" y="3407450"/>
            <a:ext cx="4634032"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Our model has real-life implications</a:t>
            </a:r>
            <a:endParaRPr lang="en-US" sz="2200"/>
          </a:p>
        </p:txBody>
      </p:sp>
      <p:sp>
        <p:nvSpPr>
          <p:cNvPr id="6" name="Text 4"/>
          <p:cNvSpPr/>
          <p:nvPr/>
        </p:nvSpPr>
        <p:spPr>
          <a:xfrm>
            <a:off x="1530906" y="3897868"/>
            <a:ext cx="5670947" cy="725805"/>
          </a:xfrm>
          <a:prstGeom prst="rect">
            <a:avLst/>
          </a:prstGeom>
          <a:noFill/>
          <a:ln/>
        </p:spPr>
        <p:txBody>
          <a:bodyPr wrap="square" lIns="0" tIns="0" rIns="0" bIns="0" rtlCol="0" anchor="t"/>
          <a:lstStyle/>
          <a:p>
            <a:pPr marL="0" indent="0">
              <a:lnSpc>
                <a:spcPts val="2850"/>
              </a:lnSpc>
              <a:buNone/>
            </a:pPr>
            <a:r>
              <a:rPr lang="en-US" sz="1750">
                <a:solidFill>
                  <a:srgbClr val="E5E0DF"/>
                </a:solidFill>
                <a:latin typeface="Roboto" pitchFamily="34" charset="0"/>
                <a:ea typeface="Roboto" pitchFamily="34" charset="-122"/>
                <a:cs typeface="Roboto" pitchFamily="34" charset="-120"/>
              </a:rPr>
              <a:t>that can certainly help solve the proposed problem statement.</a:t>
            </a:r>
            <a:endParaRPr lang="en-US" sz="1750"/>
          </a:p>
        </p:txBody>
      </p:sp>
      <p:sp>
        <p:nvSpPr>
          <p:cNvPr id="7" name="Shape 5"/>
          <p:cNvSpPr/>
          <p:nvPr/>
        </p:nvSpPr>
        <p:spPr>
          <a:xfrm>
            <a:off x="7428667" y="3407450"/>
            <a:ext cx="510302" cy="510302"/>
          </a:xfrm>
          <a:prstGeom prst="roundRect">
            <a:avLst>
              <a:gd name="adj" fmla="val 40005"/>
            </a:avLst>
          </a:prstGeom>
          <a:solidFill>
            <a:srgbClr val="030303"/>
          </a:solidFill>
          <a:ln w="22860">
            <a:solidFill>
              <a:srgbClr val="FC8337"/>
            </a:solidFill>
            <a:prstDash val="solid"/>
          </a:ln>
        </p:spPr>
        <p:txBody>
          <a:bodyPr/>
          <a:lstStyle/>
          <a:p>
            <a:endParaRPr lang="en-IN"/>
          </a:p>
        </p:txBody>
      </p:sp>
      <p:sp>
        <p:nvSpPr>
          <p:cNvPr id="8" name="Text 6"/>
          <p:cNvSpPr/>
          <p:nvPr/>
        </p:nvSpPr>
        <p:spPr>
          <a:xfrm>
            <a:off x="7579876" y="3492460"/>
            <a:ext cx="207883" cy="340281"/>
          </a:xfrm>
          <a:prstGeom prst="rect">
            <a:avLst/>
          </a:prstGeom>
          <a:noFill/>
          <a:ln/>
        </p:spPr>
        <p:txBody>
          <a:bodyPr wrap="none" lIns="0" tIns="0" rIns="0" bIns="0" rtlCol="0" anchor="t"/>
          <a:lstStyle/>
          <a:p>
            <a:pPr marL="0" indent="0" algn="ctr">
              <a:lnSpc>
                <a:spcPts val="2650"/>
              </a:lnSpc>
              <a:buNone/>
            </a:pPr>
            <a:r>
              <a:rPr lang="en-US" sz="2650">
                <a:solidFill>
                  <a:srgbClr val="E5E0DF"/>
                </a:solidFill>
                <a:latin typeface="Saira Medium" pitchFamily="34" charset="0"/>
                <a:ea typeface="Saira Medium" pitchFamily="34" charset="-122"/>
                <a:cs typeface="Saira Medium" pitchFamily="34" charset="-120"/>
              </a:rPr>
              <a:t>2</a:t>
            </a:r>
            <a:endParaRPr lang="en-US" sz="2650"/>
          </a:p>
        </p:txBody>
      </p:sp>
      <p:sp>
        <p:nvSpPr>
          <p:cNvPr id="9" name="Text 7"/>
          <p:cNvSpPr/>
          <p:nvPr/>
        </p:nvSpPr>
        <p:spPr>
          <a:xfrm>
            <a:off x="8165783" y="3407450"/>
            <a:ext cx="5670947" cy="708660"/>
          </a:xfrm>
          <a:prstGeom prst="rect">
            <a:avLst/>
          </a:prstGeom>
          <a:noFill/>
          <a:ln/>
        </p:spPr>
        <p:txBody>
          <a:bodyPr wrap="squar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The model can help us save our environment in an effective manner</a:t>
            </a:r>
            <a:endParaRPr lang="en-US" sz="2200"/>
          </a:p>
        </p:txBody>
      </p:sp>
      <p:sp>
        <p:nvSpPr>
          <p:cNvPr id="10" name="Text 8"/>
          <p:cNvSpPr/>
          <p:nvPr/>
        </p:nvSpPr>
        <p:spPr>
          <a:xfrm>
            <a:off x="8165783" y="4252198"/>
            <a:ext cx="5670947" cy="362903"/>
          </a:xfrm>
          <a:prstGeom prst="rect">
            <a:avLst/>
          </a:prstGeom>
          <a:noFill/>
          <a:ln/>
        </p:spPr>
        <p:txBody>
          <a:bodyPr wrap="none" lIns="0" tIns="0" rIns="0" bIns="0" rtlCol="0" anchor="t"/>
          <a:lstStyle/>
          <a:p>
            <a:pPr marL="0" indent="0">
              <a:lnSpc>
                <a:spcPts val="2850"/>
              </a:lnSpc>
              <a:buNone/>
            </a:pPr>
            <a:r>
              <a:rPr lang="en-US" sz="1750">
                <a:solidFill>
                  <a:srgbClr val="E5E0DF"/>
                </a:solidFill>
                <a:latin typeface="Roboto" pitchFamily="34" charset="0"/>
                <a:ea typeface="Roboto" pitchFamily="34" charset="-122"/>
                <a:cs typeface="Roboto" pitchFamily="34" charset="-120"/>
              </a:rPr>
              <a:t>Proper waste segregation promotes recycling as the recyclable </a:t>
            </a:r>
          </a:p>
          <a:p>
            <a:pPr marL="0" indent="0">
              <a:lnSpc>
                <a:spcPts val="2850"/>
              </a:lnSpc>
              <a:buNone/>
            </a:pPr>
            <a:r>
              <a:rPr lang="en-US" sz="1750">
                <a:solidFill>
                  <a:srgbClr val="E5E0DF"/>
                </a:solidFill>
                <a:latin typeface="Roboto" pitchFamily="34" charset="0"/>
                <a:ea typeface="Roboto" pitchFamily="34" charset="-122"/>
                <a:cs typeface="Roboto" pitchFamily="34" charset="-120"/>
              </a:rPr>
              <a:t> wastes would be differentiated efficiently.</a:t>
            </a:r>
          </a:p>
          <a:p>
            <a:pPr marL="0" indent="0">
              <a:lnSpc>
                <a:spcPts val="2850"/>
              </a:lnSpc>
              <a:buNone/>
            </a:pPr>
            <a:endParaRPr lang="en-US" sz="1750"/>
          </a:p>
        </p:txBody>
      </p:sp>
      <p:sp>
        <p:nvSpPr>
          <p:cNvPr id="11" name="Text 9"/>
          <p:cNvSpPr/>
          <p:nvPr/>
        </p:nvSpPr>
        <p:spPr>
          <a:xfrm>
            <a:off x="793909" y="5499136"/>
            <a:ext cx="13042821" cy="1275874"/>
          </a:xfrm>
          <a:prstGeom prst="rect">
            <a:avLst/>
          </a:prstGeom>
          <a:noFill/>
          <a:ln/>
        </p:spPr>
        <p:txBody>
          <a:bodyPr wrap="square" lIns="0" tIns="0" rIns="0" bIns="0" rtlCol="0" anchor="t"/>
          <a:lstStyle/>
          <a:p>
            <a:pPr marL="0" indent="0">
              <a:lnSpc>
                <a:spcPts val="3300"/>
              </a:lnSpc>
              <a:buNone/>
            </a:pPr>
            <a:r>
              <a:rPr lang="en-US" sz="2650" b="1">
                <a:solidFill>
                  <a:srgbClr val="FFFFFF"/>
                </a:solidFill>
                <a:latin typeface="Saira Medium" pitchFamily="34" charset="0"/>
                <a:ea typeface="Saira Medium" pitchFamily="34" charset="-122"/>
                <a:cs typeface="Saira Medium" pitchFamily="34" charset="-120"/>
              </a:rPr>
              <a:t>However, to implement the model on a large scale with towering efficiency envisaging environmental sustainability, work still needs to be done and there’s a long way to go.</a:t>
            </a:r>
            <a:endParaRPr lang="en-US" sz="2650"/>
          </a:p>
        </p:txBody>
      </p:sp>
      <p:sp>
        <p:nvSpPr>
          <p:cNvPr id="13" name="Rectangle 12">
            <a:extLst>
              <a:ext uri="{FF2B5EF4-FFF2-40B4-BE49-F238E27FC236}">
                <a16:creationId xmlns:a16="http://schemas.microsoft.com/office/drawing/2014/main" id="{3638D77E-2946-F6D4-B4E8-FED69A8312F2}"/>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659255"/>
            <a:ext cx="12992338" cy="708779"/>
          </a:xfrm>
          <a:prstGeom prst="rect">
            <a:avLst/>
          </a:prstGeom>
          <a:noFill/>
          <a:ln/>
        </p:spPr>
        <p:txBody>
          <a:bodyPr wrap="none" lIns="0" tIns="0" rIns="0" bIns="0" rtlCol="0" anchor="t"/>
          <a:lstStyle/>
          <a:p>
            <a:pPr marL="0" indent="0">
              <a:lnSpc>
                <a:spcPts val="5550"/>
              </a:lnSpc>
              <a:buNone/>
            </a:pPr>
            <a:r>
              <a:rPr lang="en-US" sz="4450">
                <a:solidFill>
                  <a:srgbClr val="FFFFFF"/>
                </a:solidFill>
                <a:latin typeface="Saira Medium" pitchFamily="34" charset="0"/>
                <a:ea typeface="Saira Medium" pitchFamily="34" charset="-122"/>
                <a:cs typeface="Saira Medium" pitchFamily="34" charset="-120"/>
              </a:rPr>
              <a:t>Contributors (TEAM NAME - SHETA KE KPTAANZ)</a:t>
            </a:r>
            <a:endParaRPr lang="en-US" sz="4450"/>
          </a:p>
        </p:txBody>
      </p:sp>
      <p:sp>
        <p:nvSpPr>
          <p:cNvPr id="3" name="Shape 1"/>
          <p:cNvSpPr/>
          <p:nvPr/>
        </p:nvSpPr>
        <p:spPr>
          <a:xfrm>
            <a:off x="793790" y="2821662"/>
            <a:ext cx="6408063" cy="853678"/>
          </a:xfrm>
          <a:prstGeom prst="roundRect">
            <a:avLst>
              <a:gd name="adj" fmla="val 23914"/>
            </a:avLst>
          </a:prstGeom>
          <a:solidFill>
            <a:srgbClr val="030303"/>
          </a:solidFill>
          <a:ln w="22860">
            <a:solidFill>
              <a:srgbClr val="FC8337"/>
            </a:solidFill>
            <a:prstDash val="solid"/>
          </a:ln>
        </p:spPr>
        <p:txBody>
          <a:bodyPr/>
          <a:lstStyle/>
          <a:p>
            <a:endParaRPr lang="en-IN"/>
          </a:p>
        </p:txBody>
      </p:sp>
      <p:sp>
        <p:nvSpPr>
          <p:cNvPr id="4" name="Text 2"/>
          <p:cNvSpPr/>
          <p:nvPr/>
        </p:nvSpPr>
        <p:spPr>
          <a:xfrm>
            <a:off x="1043464" y="3071336"/>
            <a:ext cx="2835235"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Ayush Sheta</a:t>
            </a:r>
            <a:endParaRPr lang="en-US" sz="2200"/>
          </a:p>
        </p:txBody>
      </p:sp>
      <p:sp>
        <p:nvSpPr>
          <p:cNvPr id="5" name="Shape 3"/>
          <p:cNvSpPr/>
          <p:nvPr/>
        </p:nvSpPr>
        <p:spPr>
          <a:xfrm>
            <a:off x="7428667" y="2821662"/>
            <a:ext cx="6408063" cy="853678"/>
          </a:xfrm>
          <a:prstGeom prst="roundRect">
            <a:avLst>
              <a:gd name="adj" fmla="val 23914"/>
            </a:avLst>
          </a:prstGeom>
          <a:solidFill>
            <a:srgbClr val="030303"/>
          </a:solidFill>
          <a:ln w="22860">
            <a:solidFill>
              <a:srgbClr val="FC8337"/>
            </a:solidFill>
            <a:prstDash val="solid"/>
          </a:ln>
        </p:spPr>
        <p:txBody>
          <a:bodyPr/>
          <a:lstStyle/>
          <a:p>
            <a:endParaRPr lang="en-IN"/>
          </a:p>
        </p:txBody>
      </p:sp>
      <p:sp>
        <p:nvSpPr>
          <p:cNvPr id="6" name="Text 4"/>
          <p:cNvSpPr/>
          <p:nvPr/>
        </p:nvSpPr>
        <p:spPr>
          <a:xfrm>
            <a:off x="7678341" y="3071336"/>
            <a:ext cx="2835235"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Soham Sadavarte</a:t>
            </a:r>
            <a:endParaRPr lang="en-US" sz="2200"/>
          </a:p>
        </p:txBody>
      </p:sp>
      <p:sp>
        <p:nvSpPr>
          <p:cNvPr id="7" name="Shape 5"/>
          <p:cNvSpPr/>
          <p:nvPr/>
        </p:nvSpPr>
        <p:spPr>
          <a:xfrm>
            <a:off x="793790" y="3902154"/>
            <a:ext cx="6408063" cy="853678"/>
          </a:xfrm>
          <a:prstGeom prst="roundRect">
            <a:avLst>
              <a:gd name="adj" fmla="val 23914"/>
            </a:avLst>
          </a:prstGeom>
          <a:solidFill>
            <a:srgbClr val="030303"/>
          </a:solidFill>
          <a:ln w="22860">
            <a:solidFill>
              <a:srgbClr val="FC8337"/>
            </a:solidFill>
            <a:prstDash val="solid"/>
          </a:ln>
        </p:spPr>
        <p:txBody>
          <a:bodyPr/>
          <a:lstStyle/>
          <a:p>
            <a:endParaRPr lang="en-IN"/>
          </a:p>
        </p:txBody>
      </p:sp>
      <p:sp>
        <p:nvSpPr>
          <p:cNvPr id="8" name="Text 6"/>
          <p:cNvSpPr/>
          <p:nvPr/>
        </p:nvSpPr>
        <p:spPr>
          <a:xfrm>
            <a:off x="1043464" y="4151828"/>
            <a:ext cx="2835235"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Kavya Bhalodi</a:t>
            </a:r>
            <a:endParaRPr lang="en-US" sz="2200"/>
          </a:p>
        </p:txBody>
      </p:sp>
      <p:sp>
        <p:nvSpPr>
          <p:cNvPr id="9" name="Shape 7"/>
          <p:cNvSpPr/>
          <p:nvPr/>
        </p:nvSpPr>
        <p:spPr>
          <a:xfrm>
            <a:off x="7428667" y="3902154"/>
            <a:ext cx="6408063" cy="853678"/>
          </a:xfrm>
          <a:prstGeom prst="roundRect">
            <a:avLst>
              <a:gd name="adj" fmla="val 23914"/>
            </a:avLst>
          </a:prstGeom>
          <a:solidFill>
            <a:srgbClr val="030303"/>
          </a:solidFill>
          <a:ln w="22860">
            <a:solidFill>
              <a:srgbClr val="FC8337"/>
            </a:solidFill>
            <a:prstDash val="solid"/>
          </a:ln>
        </p:spPr>
        <p:txBody>
          <a:bodyPr/>
          <a:lstStyle/>
          <a:p>
            <a:endParaRPr lang="en-IN"/>
          </a:p>
        </p:txBody>
      </p:sp>
      <p:sp>
        <p:nvSpPr>
          <p:cNvPr id="10" name="Text 8"/>
          <p:cNvSpPr/>
          <p:nvPr/>
        </p:nvSpPr>
        <p:spPr>
          <a:xfrm>
            <a:off x="7678341" y="4151828"/>
            <a:ext cx="2835235"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Shivam Gupta</a:t>
            </a:r>
            <a:endParaRPr lang="en-US" sz="2200"/>
          </a:p>
        </p:txBody>
      </p:sp>
      <p:sp>
        <p:nvSpPr>
          <p:cNvPr id="11" name="Text 9"/>
          <p:cNvSpPr/>
          <p:nvPr/>
        </p:nvSpPr>
        <p:spPr>
          <a:xfrm>
            <a:off x="793790" y="5095994"/>
            <a:ext cx="5027147" cy="425291"/>
          </a:xfrm>
          <a:prstGeom prst="rect">
            <a:avLst/>
          </a:prstGeom>
          <a:noFill/>
          <a:ln/>
        </p:spPr>
        <p:txBody>
          <a:bodyPr wrap="none" lIns="0" tIns="0" rIns="0" bIns="0" rtlCol="0" anchor="t"/>
          <a:lstStyle/>
          <a:p>
            <a:pPr marL="0" indent="0">
              <a:lnSpc>
                <a:spcPts val="3300"/>
              </a:lnSpc>
              <a:buNone/>
            </a:pPr>
            <a:r>
              <a:rPr lang="en-US" sz="2650">
                <a:solidFill>
                  <a:srgbClr val="FFFFFF"/>
                </a:solidFill>
                <a:latin typeface="Saira Medium" pitchFamily="34" charset="0"/>
                <a:ea typeface="Saira Medium" pitchFamily="34" charset="-122"/>
                <a:cs typeface="Saira Medium" pitchFamily="34" charset="-120"/>
              </a:rPr>
              <a:t>Teaching Assistant: Ansh  Shah</a:t>
            </a:r>
            <a:endParaRPr lang="en-US" sz="2650"/>
          </a:p>
        </p:txBody>
      </p:sp>
      <p:sp>
        <p:nvSpPr>
          <p:cNvPr id="12" name="Text 10"/>
          <p:cNvSpPr/>
          <p:nvPr/>
        </p:nvSpPr>
        <p:spPr>
          <a:xfrm>
            <a:off x="793790" y="5861447"/>
            <a:ext cx="5670590" cy="708779"/>
          </a:xfrm>
          <a:prstGeom prst="rect">
            <a:avLst/>
          </a:prstGeom>
          <a:noFill/>
          <a:ln/>
        </p:spPr>
        <p:txBody>
          <a:bodyPr wrap="none" lIns="0" tIns="0" rIns="0" bIns="0" rtlCol="0" anchor="t"/>
          <a:lstStyle/>
          <a:p>
            <a:pPr marL="0" indent="0">
              <a:lnSpc>
                <a:spcPts val="5550"/>
              </a:lnSpc>
              <a:buNone/>
            </a:pPr>
            <a:endParaRPr lang="en-US" sz="4450"/>
          </a:p>
        </p:txBody>
      </p:sp>
      <p:sp>
        <p:nvSpPr>
          <p:cNvPr id="14" name="Rectangle 13">
            <a:extLst>
              <a:ext uri="{FF2B5EF4-FFF2-40B4-BE49-F238E27FC236}">
                <a16:creationId xmlns:a16="http://schemas.microsoft.com/office/drawing/2014/main" id="{0E87EE70-1BC7-BBC7-D608-A8F0D7540415}"/>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3402449" y="3625691"/>
            <a:ext cx="7825502" cy="978218"/>
          </a:xfrm>
          <a:prstGeom prst="rect">
            <a:avLst/>
          </a:prstGeom>
          <a:noFill/>
          <a:ln/>
        </p:spPr>
        <p:txBody>
          <a:bodyPr wrap="none" lIns="0" tIns="0" rIns="0" bIns="0" rtlCol="0" anchor="t"/>
          <a:lstStyle/>
          <a:p>
            <a:pPr marL="0" indent="0" algn="ctr">
              <a:lnSpc>
                <a:spcPts val="7700"/>
              </a:lnSpc>
              <a:buNone/>
            </a:pPr>
            <a:r>
              <a:rPr lang="en-US" sz="6600" b="1">
                <a:solidFill>
                  <a:srgbClr val="FFFFFF"/>
                </a:solidFill>
                <a:latin typeface="Saira Medium" pitchFamily="34" charset="0"/>
                <a:ea typeface="Saira Medium" pitchFamily="34" charset="-122"/>
                <a:cs typeface="Saira Medium" pitchFamily="34" charset="-120"/>
              </a:rPr>
              <a:t>Thank You</a:t>
            </a:r>
            <a:endParaRPr lang="en-US" sz="6600"/>
          </a:p>
        </p:txBody>
      </p:sp>
      <p:sp>
        <p:nvSpPr>
          <p:cNvPr id="4" name="Rectangle 3">
            <a:extLst>
              <a:ext uri="{FF2B5EF4-FFF2-40B4-BE49-F238E27FC236}">
                <a16:creationId xmlns:a16="http://schemas.microsoft.com/office/drawing/2014/main" id="{DCBF3D3E-4EC9-8473-12B1-E58E642A0ED4}"/>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793790" y="772001"/>
            <a:ext cx="7556421" cy="3912870"/>
          </a:xfrm>
          <a:prstGeom prst="rect">
            <a:avLst/>
          </a:prstGeom>
          <a:noFill/>
          <a:ln/>
        </p:spPr>
        <p:txBody>
          <a:bodyPr wrap="square" lIns="0" tIns="0" rIns="0" bIns="0" rtlCol="0" anchor="t"/>
          <a:lstStyle/>
          <a:p>
            <a:pPr marL="0" indent="0">
              <a:lnSpc>
                <a:spcPts val="7700"/>
              </a:lnSpc>
              <a:buNone/>
            </a:pPr>
            <a:r>
              <a:rPr lang="en-US" sz="6150">
                <a:solidFill>
                  <a:srgbClr val="FFFFFF"/>
                </a:solidFill>
                <a:latin typeface="Saira Medium" pitchFamily="34" charset="0"/>
                <a:ea typeface="Saira Medium" pitchFamily="34" charset="-122"/>
                <a:cs typeface="Saira Medium" pitchFamily="34" charset="-120"/>
              </a:rPr>
              <a:t>The grave problem of managing ever growing waste in India</a:t>
            </a:r>
            <a:endParaRPr lang="en-US" sz="6150"/>
          </a:p>
        </p:txBody>
      </p:sp>
      <p:sp>
        <p:nvSpPr>
          <p:cNvPr id="4" name="Text 1"/>
          <p:cNvSpPr/>
          <p:nvPr/>
        </p:nvSpPr>
        <p:spPr>
          <a:xfrm>
            <a:off x="805982" y="5025033"/>
            <a:ext cx="7556421" cy="1088708"/>
          </a:xfrm>
          <a:prstGeom prst="rect">
            <a:avLst/>
          </a:prstGeom>
          <a:noFill/>
          <a:ln/>
        </p:spPr>
        <p:txBody>
          <a:bodyPr wrap="square" lIns="0" tIns="0" rIns="0" bIns="0" rtlCol="0" anchor="t"/>
          <a:lstStyle/>
          <a:p>
            <a:pPr marL="285750" indent="-285750">
              <a:lnSpc>
                <a:spcPts val="2850"/>
              </a:lnSpc>
              <a:buFont typeface="Arial"/>
              <a:buChar char="•"/>
            </a:pPr>
            <a:r>
              <a:rPr lang="en-US" sz="1750">
                <a:solidFill>
                  <a:srgbClr val="E5E0DF"/>
                </a:solidFill>
                <a:latin typeface="Roboto"/>
                <a:ea typeface="Roboto"/>
                <a:cs typeface="Roboto"/>
              </a:rPr>
              <a:t>Due to ever growing population the amount of waste generated is rising at and alarming exponential rate and hence managing this waste becomes a severe menace for the administrative authorities.</a:t>
            </a:r>
            <a:endParaRPr lang="en-US" sz="1750">
              <a:latin typeface="Roboto"/>
              <a:ea typeface="Roboto"/>
              <a:cs typeface="Roboto"/>
            </a:endParaRPr>
          </a:p>
        </p:txBody>
      </p:sp>
      <p:sp>
        <p:nvSpPr>
          <p:cNvPr id="5" name="Text 2"/>
          <p:cNvSpPr/>
          <p:nvPr/>
        </p:nvSpPr>
        <p:spPr>
          <a:xfrm>
            <a:off x="793790" y="6368891"/>
            <a:ext cx="7556421" cy="1088708"/>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1750">
                <a:solidFill>
                  <a:srgbClr val="E5E0DF"/>
                </a:solidFill>
                <a:latin typeface="Roboto" pitchFamily="34" charset="0"/>
                <a:ea typeface="Roboto" pitchFamily="34" charset="-122"/>
                <a:cs typeface="Roboto" pitchFamily="34" charset="-120"/>
              </a:rPr>
              <a:t>We strive to solve this problem using our own model which aims at detecting different wastes and then segregating them into classes for better waste disposal.</a:t>
            </a:r>
            <a:endParaRPr lang="en-US" sz="1750">
              <a:cs typeface="Calibri" panose="020F0502020204030204"/>
            </a:endParaRPr>
          </a:p>
        </p:txBody>
      </p:sp>
      <p:pic>
        <p:nvPicPr>
          <p:cNvPr id="7" name="Picture 6">
            <a:extLst>
              <a:ext uri="{FF2B5EF4-FFF2-40B4-BE49-F238E27FC236}">
                <a16:creationId xmlns:a16="http://schemas.microsoft.com/office/drawing/2014/main" id="{B353F9B2-A620-708E-0F7D-7E4882322B09}"/>
              </a:ext>
            </a:extLst>
          </p:cNvPr>
          <p:cNvPicPr>
            <a:picLocks noChangeAspect="1"/>
          </p:cNvPicPr>
          <p:nvPr/>
        </p:nvPicPr>
        <p:blipFill>
          <a:blip r:embed="rId3"/>
          <a:stretch>
            <a:fillRect/>
          </a:stretch>
        </p:blipFill>
        <p:spPr>
          <a:xfrm>
            <a:off x="8820744" y="158496"/>
            <a:ext cx="5480472" cy="7461504"/>
          </a:xfrm>
          <a:prstGeom prst="rect">
            <a:avLst/>
          </a:prstGeom>
        </p:spPr>
      </p:pic>
      <p:sp>
        <p:nvSpPr>
          <p:cNvPr id="2" name="Rectangle 1">
            <a:extLst>
              <a:ext uri="{FF2B5EF4-FFF2-40B4-BE49-F238E27FC236}">
                <a16:creationId xmlns:a16="http://schemas.microsoft.com/office/drawing/2014/main" id="{C0C247C5-97B3-480E-FF94-E43A0E716A0D}"/>
              </a:ext>
            </a:extLst>
          </p:cNvPr>
          <p:cNvSpPr/>
          <p:nvPr/>
        </p:nvSpPr>
        <p:spPr>
          <a:xfrm>
            <a:off x="12800384" y="7752008"/>
            <a:ext cx="1758557" cy="4067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88795"/>
            <a:ext cx="5670590" cy="708779"/>
          </a:xfrm>
          <a:prstGeom prst="rect">
            <a:avLst/>
          </a:prstGeom>
          <a:noFill/>
          <a:ln/>
        </p:spPr>
        <p:txBody>
          <a:bodyPr wrap="none" lIns="0" tIns="0" rIns="0" bIns="0" rtlCol="0" anchor="t"/>
          <a:lstStyle/>
          <a:p>
            <a:pPr marL="0" indent="0">
              <a:lnSpc>
                <a:spcPts val="5550"/>
              </a:lnSpc>
              <a:buNone/>
            </a:pPr>
            <a:r>
              <a:rPr lang="en-US" sz="4450">
                <a:solidFill>
                  <a:srgbClr val="FFFFFF"/>
                </a:solidFill>
                <a:latin typeface="Saira Medium" pitchFamily="34" charset="0"/>
                <a:ea typeface="Saira Medium" pitchFamily="34" charset="-122"/>
                <a:cs typeface="Saira Medium" pitchFamily="34" charset="-120"/>
              </a:rPr>
              <a:t>Problem statement</a:t>
            </a:r>
            <a:endParaRPr lang="en-US" sz="4450"/>
          </a:p>
        </p:txBody>
      </p:sp>
      <p:sp>
        <p:nvSpPr>
          <p:cNvPr id="3" name="Shape 1"/>
          <p:cNvSpPr/>
          <p:nvPr/>
        </p:nvSpPr>
        <p:spPr>
          <a:xfrm>
            <a:off x="793790" y="3206353"/>
            <a:ext cx="396835" cy="396835"/>
          </a:xfrm>
          <a:prstGeom prst="roundRect">
            <a:avLst>
              <a:gd name="adj" fmla="val 51443"/>
            </a:avLst>
          </a:prstGeom>
          <a:solidFill>
            <a:srgbClr val="030303"/>
          </a:solidFill>
          <a:ln w="22860">
            <a:solidFill>
              <a:srgbClr val="FC8337"/>
            </a:solidFill>
            <a:prstDash val="solid"/>
          </a:ln>
        </p:spPr>
        <p:txBody>
          <a:bodyPr/>
          <a:lstStyle/>
          <a:p>
            <a:endParaRPr lang="en-IN"/>
          </a:p>
        </p:txBody>
      </p:sp>
      <p:sp>
        <p:nvSpPr>
          <p:cNvPr id="4" name="Text 2"/>
          <p:cNvSpPr/>
          <p:nvPr/>
        </p:nvSpPr>
        <p:spPr>
          <a:xfrm>
            <a:off x="1417439" y="3206353"/>
            <a:ext cx="2835235"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Waste Detection</a:t>
            </a:r>
            <a:endParaRPr lang="en-US" sz="2200"/>
          </a:p>
        </p:txBody>
      </p:sp>
      <p:sp>
        <p:nvSpPr>
          <p:cNvPr id="5" name="Text 3"/>
          <p:cNvSpPr/>
          <p:nvPr/>
        </p:nvSpPr>
        <p:spPr>
          <a:xfrm>
            <a:off x="1417439" y="3696772"/>
            <a:ext cx="5784413" cy="1088708"/>
          </a:xfrm>
          <a:prstGeom prst="rect">
            <a:avLst/>
          </a:prstGeom>
          <a:noFill/>
          <a:ln/>
        </p:spPr>
        <p:txBody>
          <a:bodyPr wrap="square" lIns="0" tIns="0" rIns="0" bIns="0" rtlCol="0" anchor="t"/>
          <a:lstStyle/>
          <a:p>
            <a:pPr marL="0" indent="0">
              <a:lnSpc>
                <a:spcPts val="2850"/>
              </a:lnSpc>
              <a:buNone/>
            </a:pPr>
            <a:r>
              <a:rPr lang="en-US" sz="1750">
                <a:solidFill>
                  <a:srgbClr val="E5E0DF"/>
                </a:solidFill>
                <a:latin typeface="Roboto" pitchFamily="34" charset="0"/>
                <a:ea typeface="Roboto" pitchFamily="34" charset="-122"/>
                <a:cs typeface="Roboto" pitchFamily="34" charset="-120"/>
              </a:rPr>
              <a:t>We were bestowed with the problem of Detecting different waste items and then effectively Segregating them for better waste disposal and management.​</a:t>
            </a:r>
            <a:endParaRPr lang="en-US" sz="1750"/>
          </a:p>
        </p:txBody>
      </p:sp>
      <p:sp>
        <p:nvSpPr>
          <p:cNvPr id="6" name="Shape 4"/>
          <p:cNvSpPr/>
          <p:nvPr/>
        </p:nvSpPr>
        <p:spPr>
          <a:xfrm>
            <a:off x="7428667" y="3206353"/>
            <a:ext cx="396835" cy="396835"/>
          </a:xfrm>
          <a:prstGeom prst="roundRect">
            <a:avLst>
              <a:gd name="adj" fmla="val 51443"/>
            </a:avLst>
          </a:prstGeom>
          <a:solidFill>
            <a:srgbClr val="030303"/>
          </a:solidFill>
          <a:ln w="22860">
            <a:solidFill>
              <a:srgbClr val="FC8337"/>
            </a:solidFill>
            <a:prstDash val="solid"/>
          </a:ln>
        </p:spPr>
        <p:txBody>
          <a:bodyPr/>
          <a:lstStyle/>
          <a:p>
            <a:endParaRPr lang="en-IN"/>
          </a:p>
        </p:txBody>
      </p:sp>
      <p:sp>
        <p:nvSpPr>
          <p:cNvPr id="7" name="Text 5"/>
          <p:cNvSpPr/>
          <p:nvPr/>
        </p:nvSpPr>
        <p:spPr>
          <a:xfrm>
            <a:off x="8052316" y="3206353"/>
            <a:ext cx="2835235"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Waste Segregation</a:t>
            </a:r>
            <a:endParaRPr lang="en-US" sz="2200"/>
          </a:p>
        </p:txBody>
      </p:sp>
      <p:sp>
        <p:nvSpPr>
          <p:cNvPr id="8" name="Text 6"/>
          <p:cNvSpPr/>
          <p:nvPr/>
        </p:nvSpPr>
        <p:spPr>
          <a:xfrm>
            <a:off x="8052316" y="3696772"/>
            <a:ext cx="5784413" cy="1088708"/>
          </a:xfrm>
          <a:prstGeom prst="rect">
            <a:avLst/>
          </a:prstGeom>
          <a:noFill/>
          <a:ln/>
        </p:spPr>
        <p:txBody>
          <a:bodyPr wrap="square" lIns="0" tIns="0" rIns="0" bIns="0" rtlCol="0" anchor="t"/>
          <a:lstStyle/>
          <a:p>
            <a:pPr marL="0" indent="0">
              <a:lnSpc>
                <a:spcPts val="2850"/>
              </a:lnSpc>
              <a:buNone/>
            </a:pPr>
            <a:r>
              <a:rPr lang="en-US" sz="1750">
                <a:solidFill>
                  <a:srgbClr val="E5E0DF"/>
                </a:solidFill>
                <a:latin typeface="Roboto" pitchFamily="34" charset="0"/>
                <a:ea typeface="Roboto" pitchFamily="34" charset="-122"/>
                <a:cs typeface="Roboto" pitchFamily="34" charset="-120"/>
              </a:rPr>
              <a:t>Our project focuses on using computer vision algorithms to detect different waste types and segregate them into three categories:​</a:t>
            </a:r>
            <a:endParaRPr lang="en-US" sz="1750"/>
          </a:p>
        </p:txBody>
      </p:sp>
      <p:sp>
        <p:nvSpPr>
          <p:cNvPr id="9" name="Text 7"/>
          <p:cNvSpPr/>
          <p:nvPr/>
        </p:nvSpPr>
        <p:spPr>
          <a:xfrm>
            <a:off x="8505825" y="4921568"/>
            <a:ext cx="5330904" cy="453509"/>
          </a:xfrm>
          <a:prstGeom prst="rect">
            <a:avLst/>
          </a:prstGeom>
          <a:noFill/>
          <a:ln/>
        </p:spPr>
        <p:txBody>
          <a:bodyPr wrap="none" lIns="0" tIns="0" rIns="0" bIns="0" rtlCol="0" anchor="t"/>
          <a:lstStyle/>
          <a:p>
            <a:pPr marL="342900" indent="-342900" algn="l">
              <a:lnSpc>
                <a:spcPts val="3550"/>
              </a:lnSpc>
              <a:buSzPct val="100000"/>
              <a:buChar char="•"/>
            </a:pPr>
            <a:r>
              <a:rPr lang="en-US" sz="2200">
                <a:solidFill>
                  <a:srgbClr val="E5E0DF"/>
                </a:solidFill>
                <a:latin typeface="Roboto" pitchFamily="34" charset="0"/>
                <a:ea typeface="Roboto" pitchFamily="34" charset="-122"/>
                <a:cs typeface="Roboto" pitchFamily="34" charset="-120"/>
              </a:rPr>
              <a:t>Recyclable Waste​</a:t>
            </a:r>
            <a:endParaRPr lang="en-US" sz="2200"/>
          </a:p>
        </p:txBody>
      </p:sp>
      <p:sp>
        <p:nvSpPr>
          <p:cNvPr id="10" name="Text 8"/>
          <p:cNvSpPr/>
          <p:nvPr/>
        </p:nvSpPr>
        <p:spPr>
          <a:xfrm>
            <a:off x="8505825" y="5454372"/>
            <a:ext cx="5330904" cy="453509"/>
          </a:xfrm>
          <a:prstGeom prst="rect">
            <a:avLst/>
          </a:prstGeom>
          <a:noFill/>
          <a:ln/>
        </p:spPr>
        <p:txBody>
          <a:bodyPr wrap="none" lIns="0" tIns="0" rIns="0" bIns="0" rtlCol="0" anchor="t"/>
          <a:lstStyle/>
          <a:p>
            <a:pPr marL="342900" indent="-342900" algn="l">
              <a:lnSpc>
                <a:spcPts val="3550"/>
              </a:lnSpc>
              <a:buSzPct val="100000"/>
              <a:buChar char="•"/>
            </a:pPr>
            <a:r>
              <a:rPr lang="en-US" sz="2200">
                <a:solidFill>
                  <a:srgbClr val="E5E0DF"/>
                </a:solidFill>
                <a:latin typeface="Roboto" pitchFamily="34" charset="0"/>
                <a:ea typeface="Roboto" pitchFamily="34" charset="-122"/>
                <a:cs typeface="Roboto" pitchFamily="34" charset="-120"/>
              </a:rPr>
              <a:t>Non-Recyclable Waste​</a:t>
            </a:r>
            <a:endParaRPr lang="en-US" sz="2200"/>
          </a:p>
        </p:txBody>
      </p:sp>
      <p:sp>
        <p:nvSpPr>
          <p:cNvPr id="11" name="Text 9"/>
          <p:cNvSpPr/>
          <p:nvPr/>
        </p:nvSpPr>
        <p:spPr>
          <a:xfrm>
            <a:off x="8505825" y="5987177"/>
            <a:ext cx="5330904" cy="453509"/>
          </a:xfrm>
          <a:prstGeom prst="rect">
            <a:avLst/>
          </a:prstGeom>
          <a:noFill/>
          <a:ln/>
        </p:spPr>
        <p:txBody>
          <a:bodyPr wrap="none" lIns="0" tIns="0" rIns="0" bIns="0" rtlCol="0" anchor="t"/>
          <a:lstStyle/>
          <a:p>
            <a:pPr marL="342900" indent="-342900" algn="l">
              <a:lnSpc>
                <a:spcPts val="3550"/>
              </a:lnSpc>
              <a:buSzPct val="100000"/>
              <a:buChar char="•"/>
            </a:pPr>
            <a:r>
              <a:rPr lang="en-US" sz="2200">
                <a:solidFill>
                  <a:srgbClr val="E5E0DF"/>
                </a:solidFill>
                <a:latin typeface="Roboto" pitchFamily="34" charset="0"/>
                <a:ea typeface="Roboto" pitchFamily="34" charset="-122"/>
                <a:cs typeface="Roboto" pitchFamily="34" charset="-120"/>
              </a:rPr>
              <a:t>Hazardous Waste</a:t>
            </a:r>
            <a:endParaRPr lang="en-US" sz="2200"/>
          </a:p>
        </p:txBody>
      </p:sp>
      <p:sp>
        <p:nvSpPr>
          <p:cNvPr id="12" name="Rectangle 11">
            <a:extLst>
              <a:ext uri="{FF2B5EF4-FFF2-40B4-BE49-F238E27FC236}">
                <a16:creationId xmlns:a16="http://schemas.microsoft.com/office/drawing/2014/main" id="{EF162FC8-BDFB-0707-67D4-92346B41CC44}"/>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69407"/>
            <a:ext cx="5670590" cy="708779"/>
          </a:xfrm>
          <a:prstGeom prst="rect">
            <a:avLst/>
          </a:prstGeom>
          <a:noFill/>
          <a:ln/>
        </p:spPr>
        <p:txBody>
          <a:bodyPr wrap="none" lIns="0" tIns="0" rIns="0" bIns="0" rtlCol="0" anchor="t"/>
          <a:lstStyle/>
          <a:p>
            <a:pPr marL="0" indent="0">
              <a:lnSpc>
                <a:spcPts val="5550"/>
              </a:lnSpc>
              <a:buNone/>
            </a:pPr>
            <a:r>
              <a:rPr lang="en-US" sz="4450">
                <a:solidFill>
                  <a:srgbClr val="FFFFFF"/>
                </a:solidFill>
                <a:latin typeface="Saira Medium" pitchFamily="34" charset="0"/>
                <a:ea typeface="Saira Medium" pitchFamily="34" charset="-122"/>
                <a:cs typeface="Saira Medium" pitchFamily="34" charset="-120"/>
              </a:rPr>
              <a:t> Solution Vision </a:t>
            </a:r>
            <a:endParaRPr lang="en-US" sz="4450"/>
          </a:p>
        </p:txBody>
      </p:sp>
      <p:sp>
        <p:nvSpPr>
          <p:cNvPr id="3" name="Text 1"/>
          <p:cNvSpPr/>
          <p:nvPr/>
        </p:nvSpPr>
        <p:spPr>
          <a:xfrm>
            <a:off x="793790" y="2245162"/>
            <a:ext cx="2835235" cy="354330"/>
          </a:xfrm>
          <a:prstGeom prst="rect">
            <a:avLst/>
          </a:prstGeom>
          <a:noFill/>
          <a:ln/>
        </p:spPr>
        <p:txBody>
          <a:bodyPr wrap="none" lIns="0" tIns="0" rIns="0" bIns="0" rtlCol="0" anchor="t"/>
          <a:lstStyle/>
          <a:p>
            <a:pPr marL="0" indent="0">
              <a:lnSpc>
                <a:spcPts val="2750"/>
              </a:lnSpc>
              <a:buNone/>
            </a:pPr>
            <a:r>
              <a:rPr lang="en-US" sz="2200">
                <a:solidFill>
                  <a:srgbClr val="FFFFFF"/>
                </a:solidFill>
                <a:latin typeface="Saira Medium" pitchFamily="34" charset="0"/>
                <a:ea typeface="Saira Medium" pitchFamily="34" charset="-122"/>
                <a:cs typeface="Saira Medium" pitchFamily="34" charset="-120"/>
              </a:rPr>
              <a:t>Vision</a:t>
            </a:r>
            <a:endParaRPr lang="en-US" sz="2200"/>
          </a:p>
        </p:txBody>
      </p:sp>
      <p:sp>
        <p:nvSpPr>
          <p:cNvPr id="4" name="Text 2"/>
          <p:cNvSpPr/>
          <p:nvPr/>
        </p:nvSpPr>
        <p:spPr>
          <a:xfrm>
            <a:off x="793790" y="2826306"/>
            <a:ext cx="8284131" cy="725805"/>
          </a:xfrm>
          <a:prstGeom prst="rect">
            <a:avLst/>
          </a:prstGeom>
          <a:noFill/>
          <a:ln/>
        </p:spPr>
        <p:txBody>
          <a:bodyPr wrap="square" lIns="0" tIns="0" rIns="0" bIns="0" rtlCol="0" anchor="t"/>
          <a:lstStyle/>
          <a:p>
            <a:pPr marL="0" indent="0">
              <a:lnSpc>
                <a:spcPts val="2850"/>
              </a:lnSpc>
              <a:buNone/>
            </a:pPr>
            <a:r>
              <a:rPr lang="en-US" sz="1750">
                <a:solidFill>
                  <a:srgbClr val="E5E0DF"/>
                </a:solidFill>
                <a:latin typeface="Roboto" pitchFamily="34" charset="0"/>
                <a:ea typeface="Roboto" pitchFamily="34" charset="-122"/>
                <a:cs typeface="Roboto" pitchFamily="34" charset="-120"/>
              </a:rPr>
              <a:t>To develop a Smart Waste Segregator Model (SSM) that detects, classifies, and directs waste for proper disposal using a YOLOv8-based computer vision model.</a:t>
            </a:r>
            <a:endParaRPr lang="en-US" sz="1750"/>
          </a:p>
        </p:txBody>
      </p:sp>
      <p:pic>
        <p:nvPicPr>
          <p:cNvPr id="5" name="Image 0" descr="preencoded.png"/>
          <p:cNvPicPr>
            <a:picLocks noChangeAspect="1"/>
          </p:cNvPicPr>
          <p:nvPr/>
        </p:nvPicPr>
        <p:blipFill>
          <a:blip r:embed="rId3"/>
          <a:stretch>
            <a:fillRect/>
          </a:stretch>
        </p:blipFill>
        <p:spPr>
          <a:xfrm>
            <a:off x="1398508" y="3971330"/>
            <a:ext cx="2783086" cy="2721888"/>
          </a:xfrm>
          <a:prstGeom prst="rect">
            <a:avLst/>
          </a:prstGeom>
        </p:spPr>
      </p:pic>
      <p:pic>
        <p:nvPicPr>
          <p:cNvPr id="6" name="Image 1" descr="preencoded.png"/>
          <p:cNvPicPr>
            <a:picLocks noChangeAspect="1"/>
          </p:cNvPicPr>
          <p:nvPr/>
        </p:nvPicPr>
        <p:blipFill>
          <a:blip r:embed="rId4"/>
          <a:stretch>
            <a:fillRect/>
          </a:stretch>
        </p:blipFill>
        <p:spPr>
          <a:xfrm>
            <a:off x="4363045" y="3971330"/>
            <a:ext cx="4110038" cy="2721888"/>
          </a:xfrm>
          <a:prstGeom prst="rect">
            <a:avLst/>
          </a:prstGeom>
        </p:spPr>
      </p:pic>
      <p:sp>
        <p:nvSpPr>
          <p:cNvPr id="7" name="Text 3"/>
          <p:cNvSpPr/>
          <p:nvPr/>
        </p:nvSpPr>
        <p:spPr>
          <a:xfrm>
            <a:off x="9638943" y="2245162"/>
            <a:ext cx="2835235" cy="354330"/>
          </a:xfrm>
          <a:prstGeom prst="rect">
            <a:avLst/>
          </a:prstGeom>
          <a:noFill/>
          <a:ln/>
        </p:spPr>
        <p:txBody>
          <a:bodyPr wrap="none" lIns="0" tIns="0" rIns="0" bIns="0" rtlCol="0" anchor="t"/>
          <a:lstStyle/>
          <a:p>
            <a:pPr marL="0" indent="0">
              <a:lnSpc>
                <a:spcPts val="2750"/>
              </a:lnSpc>
              <a:buNone/>
            </a:pPr>
            <a:r>
              <a:rPr lang="en-US" sz="2200">
                <a:solidFill>
                  <a:srgbClr val="FFFFFF"/>
                </a:solidFill>
                <a:latin typeface="Saira Medium" pitchFamily="34" charset="0"/>
                <a:ea typeface="Saira Medium" pitchFamily="34" charset="-122"/>
                <a:cs typeface="Saira Medium" pitchFamily="34" charset="-120"/>
              </a:rPr>
              <a:t>The 3 Types of Waste</a:t>
            </a:r>
            <a:endParaRPr lang="en-US" sz="2200"/>
          </a:p>
        </p:txBody>
      </p:sp>
      <p:sp>
        <p:nvSpPr>
          <p:cNvPr id="8" name="Text 4"/>
          <p:cNvSpPr/>
          <p:nvPr/>
        </p:nvSpPr>
        <p:spPr>
          <a:xfrm>
            <a:off x="9638943" y="2826306"/>
            <a:ext cx="4205168" cy="725805"/>
          </a:xfrm>
          <a:prstGeom prst="rect">
            <a:avLst/>
          </a:prstGeom>
          <a:noFill/>
          <a:ln/>
        </p:spPr>
        <p:txBody>
          <a:bodyPr wrap="square" lIns="0" tIns="0" rIns="0" bIns="0" rtlCol="0" anchor="t"/>
          <a:lstStyle/>
          <a:p>
            <a:pPr marL="0" indent="0">
              <a:lnSpc>
                <a:spcPts val="2850"/>
              </a:lnSpc>
              <a:buNone/>
            </a:pPr>
            <a:r>
              <a:rPr lang="en-US" sz="1750">
                <a:solidFill>
                  <a:srgbClr val="E5E0DF"/>
                </a:solidFill>
                <a:latin typeface="Roboto" pitchFamily="34" charset="0"/>
                <a:ea typeface="Roboto" pitchFamily="34" charset="-122"/>
                <a:cs typeface="Roboto" pitchFamily="34" charset="-120"/>
              </a:rPr>
              <a:t>Our model aims to categorize waste into these three types:</a:t>
            </a:r>
            <a:endParaRPr lang="en-US" sz="1750"/>
          </a:p>
        </p:txBody>
      </p:sp>
      <p:sp>
        <p:nvSpPr>
          <p:cNvPr id="9" name="Text 5"/>
          <p:cNvSpPr/>
          <p:nvPr/>
        </p:nvSpPr>
        <p:spPr>
          <a:xfrm>
            <a:off x="9633854" y="3756184"/>
            <a:ext cx="4210257" cy="1099859"/>
          </a:xfrm>
          <a:prstGeom prst="rect">
            <a:avLst/>
          </a:prstGeom>
          <a:noFill/>
          <a:ln/>
        </p:spPr>
        <p:txBody>
          <a:bodyPr wrap="square" lIns="0" tIns="0" rIns="0" bIns="0" rtlCol="0" anchor="t"/>
          <a:lstStyle/>
          <a:p>
            <a:pPr marL="342900" indent="-342900">
              <a:lnSpc>
                <a:spcPts val="2850"/>
              </a:lnSpc>
              <a:buSzPct val="100000"/>
              <a:buFont typeface="Arial"/>
              <a:buChar char="•"/>
            </a:pPr>
            <a:r>
              <a:rPr lang="en-US" sz="1600" b="1">
                <a:solidFill>
                  <a:srgbClr val="E5E0DF"/>
                </a:solidFill>
                <a:latin typeface="Roboto"/>
                <a:ea typeface="Roboto"/>
                <a:cs typeface="Roboto"/>
              </a:rPr>
              <a:t>RECYCLABLE</a:t>
            </a:r>
            <a:r>
              <a:rPr lang="en-US" sz="1600">
                <a:solidFill>
                  <a:srgbClr val="E5E0DF"/>
                </a:solidFill>
                <a:latin typeface="Roboto"/>
                <a:ea typeface="Roboto"/>
                <a:cs typeface="Roboto"/>
              </a:rPr>
              <a:t> ['cardboard_box','can','</a:t>
            </a:r>
            <a:r>
              <a:rPr lang="en-US" sz="1600" err="1">
                <a:solidFill>
                  <a:srgbClr val="E5E0DF"/>
                </a:solidFill>
                <a:latin typeface="Roboto"/>
                <a:ea typeface="Roboto"/>
                <a:cs typeface="Roboto"/>
              </a:rPr>
              <a:t>plastic_bottle</a:t>
            </a:r>
            <a:r>
              <a:rPr lang="en-US" sz="1600">
                <a:solidFill>
                  <a:srgbClr val="E5E0DF"/>
                </a:solidFill>
                <a:latin typeface="Roboto"/>
                <a:ea typeface="Roboto"/>
                <a:cs typeface="Roboto"/>
              </a:rPr>
              <a:t>',</a:t>
            </a:r>
            <a:endParaRPr lang="en-US" sz="1600">
              <a:solidFill>
                <a:srgbClr val="000000"/>
              </a:solidFill>
              <a:latin typeface="Roboto"/>
              <a:ea typeface="Roboto"/>
              <a:cs typeface="Roboto"/>
            </a:endParaRPr>
          </a:p>
          <a:p>
            <a:pPr>
              <a:lnSpc>
                <a:spcPts val="2850"/>
              </a:lnSpc>
              <a:buSzPct val="100000"/>
            </a:pPr>
            <a:r>
              <a:rPr lang="en-US" sz="1600">
                <a:solidFill>
                  <a:srgbClr val="E5E0DF"/>
                </a:solidFill>
                <a:latin typeface="Roboto"/>
                <a:ea typeface="Roboto"/>
                <a:cs typeface="Roboto"/>
              </a:rPr>
              <a:t>    '</a:t>
            </a:r>
            <a:r>
              <a:rPr lang="en-US">
                <a:solidFill>
                  <a:srgbClr val="E5E0DF"/>
                </a:solidFill>
                <a:latin typeface="Roboto"/>
                <a:ea typeface="Roboto"/>
                <a:cs typeface="Roboto"/>
              </a:rPr>
              <a:t>scrap_paper','</a:t>
            </a:r>
            <a:r>
              <a:rPr lang="en-US" err="1">
                <a:solidFill>
                  <a:srgbClr val="E5E0DF"/>
                </a:solidFill>
                <a:latin typeface="Roboto"/>
                <a:ea typeface="Roboto"/>
                <a:cs typeface="Roboto"/>
              </a:rPr>
              <a:t>cardboard_bowl</a:t>
            </a:r>
            <a:r>
              <a:rPr lang="en-US">
                <a:solidFill>
                  <a:srgbClr val="E5E0DF"/>
                </a:solidFill>
                <a:latin typeface="Roboto"/>
                <a:ea typeface="Roboto"/>
                <a:cs typeface="Roboto"/>
              </a:rPr>
              <a:t>'</a:t>
            </a:r>
            <a:r>
              <a:rPr lang="en-US" sz="1600">
                <a:solidFill>
                  <a:srgbClr val="E5E0DF"/>
                </a:solidFill>
                <a:latin typeface="Roboto"/>
                <a:ea typeface="Roboto"/>
                <a:cs typeface="Roboto"/>
              </a:rPr>
              <a:t>]</a:t>
            </a:r>
            <a:endParaRPr lang="en-US" sz="1600">
              <a:latin typeface="Roboto"/>
              <a:ea typeface="Roboto"/>
              <a:cs typeface="Roboto"/>
            </a:endParaRPr>
          </a:p>
        </p:txBody>
      </p:sp>
      <p:sp>
        <p:nvSpPr>
          <p:cNvPr id="10" name="Text 6"/>
          <p:cNvSpPr/>
          <p:nvPr/>
        </p:nvSpPr>
        <p:spPr>
          <a:xfrm>
            <a:off x="9633855" y="5136060"/>
            <a:ext cx="4210256" cy="1847966"/>
          </a:xfrm>
          <a:prstGeom prst="rect">
            <a:avLst/>
          </a:prstGeom>
          <a:noFill/>
          <a:ln/>
        </p:spPr>
        <p:txBody>
          <a:bodyPr wrap="square" lIns="0" tIns="0" rIns="0" bIns="0" rtlCol="0" anchor="t"/>
          <a:lstStyle/>
          <a:p>
            <a:pPr marL="342900" indent="-342900">
              <a:lnSpc>
                <a:spcPts val="2850"/>
              </a:lnSpc>
              <a:buSzPct val="100000"/>
              <a:buFont typeface="Arial"/>
              <a:buChar char="•"/>
            </a:pPr>
            <a:r>
              <a:rPr lang="en-US" sz="1750" b="1">
                <a:solidFill>
                  <a:srgbClr val="E5E0DF"/>
                </a:solidFill>
                <a:latin typeface="Roboto"/>
                <a:ea typeface="Roboto"/>
                <a:cs typeface="Roboto"/>
              </a:rPr>
              <a:t>NON_RECYCLABLE</a:t>
            </a:r>
            <a:r>
              <a:rPr lang="en-US" sz="1750">
                <a:solidFill>
                  <a:srgbClr val="E5E0DF"/>
                </a:solidFill>
                <a:latin typeface="Roboto"/>
                <a:ea typeface="Roboto"/>
                <a:cs typeface="Roboto"/>
              </a:rPr>
              <a:t> = ['plastic_bag'</a:t>
            </a:r>
            <a:r>
              <a:rPr lang="en-US">
                <a:solidFill>
                  <a:srgbClr val="E5E0DF"/>
                </a:solidFill>
                <a:latin typeface="Roboto"/>
                <a:ea typeface="Roboto"/>
                <a:cs typeface="Roboto"/>
              </a:rPr>
              <a:t>,'</a:t>
            </a:r>
            <a:r>
              <a:rPr lang="en-US" err="1">
                <a:solidFill>
                  <a:srgbClr val="E5E0DF"/>
                </a:solidFill>
                <a:latin typeface="Roboto"/>
                <a:ea typeface="Roboto"/>
                <a:cs typeface="Roboto"/>
              </a:rPr>
              <a:t>plastic_bottle_cap</a:t>
            </a:r>
            <a:r>
              <a:rPr lang="en-US">
                <a:solidFill>
                  <a:srgbClr val="E5E0DF"/>
                </a:solidFill>
                <a:latin typeface="Roboto"/>
                <a:ea typeface="Roboto"/>
                <a:cs typeface="Roboto"/>
              </a:rPr>
              <a:t>',</a:t>
            </a:r>
            <a:endParaRPr lang="en-US" sz="1750">
              <a:solidFill>
                <a:srgbClr val="000000"/>
              </a:solidFill>
              <a:latin typeface="Roboto"/>
              <a:ea typeface="Roboto"/>
              <a:cs typeface="Roboto"/>
            </a:endParaRPr>
          </a:p>
          <a:p>
            <a:pPr>
              <a:lnSpc>
                <a:spcPts val="2850"/>
              </a:lnSpc>
              <a:buSzPct val="100000"/>
            </a:pPr>
            <a:r>
              <a:rPr lang="en-US" sz="1750">
                <a:solidFill>
                  <a:srgbClr val="E5E0DF"/>
                </a:solidFill>
                <a:latin typeface="Roboto"/>
                <a:ea typeface="Roboto"/>
                <a:cs typeface="Roboto"/>
              </a:rPr>
              <a:t>       plastic_cup','snack_bag','</a:t>
            </a:r>
            <a:r>
              <a:rPr lang="en-US" sz="1750" err="1">
                <a:solidFill>
                  <a:srgbClr val="E5E0DF"/>
                </a:solidFill>
                <a:latin typeface="Roboto"/>
                <a:ea typeface="Roboto"/>
                <a:cs typeface="Roboto"/>
              </a:rPr>
              <a:t>plastic_box</a:t>
            </a:r>
            <a:r>
              <a:rPr lang="en-US" sz="1750">
                <a:solidFill>
                  <a:srgbClr val="E5E0DF"/>
                </a:solidFill>
                <a:latin typeface="Roboto"/>
                <a:ea typeface="Roboto"/>
                <a:cs typeface="Roboto"/>
              </a:rPr>
              <a:t>','</a:t>
            </a:r>
            <a:endParaRPr lang="en-US" sz="1750">
              <a:solidFill>
                <a:srgbClr val="000000"/>
              </a:solidFill>
              <a:latin typeface="Roboto"/>
              <a:ea typeface="Roboto"/>
              <a:cs typeface="Roboto"/>
            </a:endParaRPr>
          </a:p>
          <a:p>
            <a:pPr>
              <a:lnSpc>
                <a:spcPts val="2850"/>
              </a:lnSpc>
              <a:buSzPct val="100000"/>
            </a:pPr>
            <a:r>
              <a:rPr lang="en-US" sz="1750">
                <a:solidFill>
                  <a:srgbClr val="E5E0DF"/>
                </a:solidFill>
                <a:latin typeface="Roboto"/>
                <a:ea typeface="Roboto"/>
                <a:cs typeface="Roboto"/>
              </a:rPr>
              <a:t>       straw',' plastic_cup_lid','</a:t>
            </a:r>
            <a:r>
              <a:rPr lang="en-US" sz="1750" err="1">
                <a:solidFill>
                  <a:srgbClr val="E5E0DF"/>
                </a:solidFill>
                <a:latin typeface="Roboto"/>
                <a:ea typeface="Roboto"/>
                <a:cs typeface="Roboto"/>
              </a:rPr>
              <a:t>plastic_spoon</a:t>
            </a:r>
            <a:r>
              <a:rPr lang="en-US" sz="1750">
                <a:solidFill>
                  <a:srgbClr val="E5E0DF"/>
                </a:solidFill>
                <a:latin typeface="Roboto"/>
                <a:ea typeface="Roboto"/>
                <a:cs typeface="Roboto"/>
              </a:rPr>
              <a:t>’]</a:t>
            </a:r>
          </a:p>
          <a:p>
            <a:pPr>
              <a:lnSpc>
                <a:spcPts val="2850"/>
              </a:lnSpc>
            </a:pPr>
            <a:endParaRPr lang="en-US" sz="1750">
              <a:solidFill>
                <a:srgbClr val="E5E0DF"/>
              </a:solidFill>
              <a:latin typeface="Roboto"/>
              <a:ea typeface="Roboto"/>
              <a:cs typeface="Roboto"/>
            </a:endParaRPr>
          </a:p>
        </p:txBody>
      </p:sp>
      <p:sp>
        <p:nvSpPr>
          <p:cNvPr id="11" name="Text 7"/>
          <p:cNvSpPr/>
          <p:nvPr/>
        </p:nvSpPr>
        <p:spPr>
          <a:xfrm>
            <a:off x="9633855" y="6628424"/>
            <a:ext cx="4210256" cy="61821"/>
          </a:xfrm>
          <a:prstGeom prst="rect">
            <a:avLst/>
          </a:prstGeom>
          <a:noFill/>
          <a:ln/>
        </p:spPr>
        <p:txBody>
          <a:bodyPr wrap="none" lIns="0" tIns="0" rIns="0" bIns="0" rtlCol="0" anchor="t"/>
          <a:lstStyle/>
          <a:p>
            <a:pPr marL="342900" indent="-342900" algn="l">
              <a:lnSpc>
                <a:spcPts val="2850"/>
              </a:lnSpc>
              <a:buSzPct val="100000"/>
              <a:buChar char="•"/>
            </a:pPr>
            <a:r>
              <a:rPr lang="en-US" sz="1750" b="1">
                <a:solidFill>
                  <a:srgbClr val="E5E0DF"/>
                </a:solidFill>
                <a:latin typeface="Roboto" pitchFamily="34" charset="0"/>
                <a:ea typeface="Roboto" pitchFamily="34" charset="-122"/>
                <a:cs typeface="Roboto" pitchFamily="34" charset="-120"/>
              </a:rPr>
              <a:t>HAZARDOUS</a:t>
            </a:r>
            <a:r>
              <a:rPr lang="en-US" sz="1750">
                <a:solidFill>
                  <a:srgbClr val="E5E0DF"/>
                </a:solidFill>
                <a:latin typeface="Roboto" pitchFamily="34" charset="0"/>
                <a:ea typeface="Roboto" pitchFamily="34" charset="-122"/>
                <a:cs typeface="Roboto" pitchFamily="34" charset="-120"/>
              </a:rPr>
              <a:t> = ['battery','light_bulb']</a:t>
            </a:r>
            <a:endParaRPr lang="en-US" sz="1750"/>
          </a:p>
        </p:txBody>
      </p:sp>
      <p:sp>
        <p:nvSpPr>
          <p:cNvPr id="13" name="Rectangle 12">
            <a:extLst>
              <a:ext uri="{FF2B5EF4-FFF2-40B4-BE49-F238E27FC236}">
                <a16:creationId xmlns:a16="http://schemas.microsoft.com/office/drawing/2014/main" id="{DACCEF55-F739-B36E-4994-237F36E266DE}"/>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9735" y="594836"/>
            <a:ext cx="5284113" cy="660440"/>
          </a:xfrm>
          <a:prstGeom prst="rect">
            <a:avLst/>
          </a:prstGeom>
          <a:noFill/>
          <a:ln/>
        </p:spPr>
        <p:txBody>
          <a:bodyPr wrap="none" lIns="0" tIns="0" rIns="0" bIns="0" rtlCol="0" anchor="t"/>
          <a:lstStyle/>
          <a:p>
            <a:pPr marL="0" indent="0">
              <a:lnSpc>
                <a:spcPts val="5200"/>
              </a:lnSpc>
              <a:buNone/>
            </a:pPr>
            <a:r>
              <a:rPr lang="en-US" sz="4150">
                <a:solidFill>
                  <a:srgbClr val="FFFFFF"/>
                </a:solidFill>
                <a:latin typeface="Saira Medium" pitchFamily="34" charset="0"/>
                <a:ea typeface="Saira Medium" pitchFamily="34" charset="-122"/>
                <a:cs typeface="Saira Medium" pitchFamily="34" charset="-120"/>
              </a:rPr>
              <a:t>PROPOSED PIPELINE</a:t>
            </a:r>
            <a:endParaRPr lang="en-US" sz="4150"/>
          </a:p>
        </p:txBody>
      </p:sp>
      <p:pic>
        <p:nvPicPr>
          <p:cNvPr id="3" name="Image 0" descr="preencoded.png"/>
          <p:cNvPicPr>
            <a:picLocks noChangeAspect="1"/>
          </p:cNvPicPr>
          <p:nvPr/>
        </p:nvPicPr>
        <p:blipFill>
          <a:blip r:embed="rId3"/>
          <a:stretch>
            <a:fillRect/>
          </a:stretch>
        </p:blipFill>
        <p:spPr>
          <a:xfrm>
            <a:off x="739735" y="1677948"/>
            <a:ext cx="3287673" cy="845463"/>
          </a:xfrm>
          <a:prstGeom prst="rect">
            <a:avLst/>
          </a:prstGeom>
        </p:spPr>
      </p:pic>
      <p:sp>
        <p:nvSpPr>
          <p:cNvPr id="4" name="Text 1"/>
          <p:cNvSpPr/>
          <p:nvPr/>
        </p:nvSpPr>
        <p:spPr>
          <a:xfrm>
            <a:off x="951071" y="2840355"/>
            <a:ext cx="2641997" cy="330160"/>
          </a:xfrm>
          <a:prstGeom prst="rect">
            <a:avLst/>
          </a:prstGeom>
          <a:noFill/>
          <a:ln/>
        </p:spPr>
        <p:txBody>
          <a:bodyPr wrap="none" lIns="0" tIns="0" rIns="0" bIns="0" rtlCol="0" anchor="t"/>
          <a:lstStyle/>
          <a:p>
            <a:pPr marL="0" indent="0" algn="l">
              <a:lnSpc>
                <a:spcPts val="2600"/>
              </a:lnSpc>
              <a:buNone/>
            </a:pPr>
            <a:r>
              <a:rPr lang="en-US" sz="2050">
                <a:solidFill>
                  <a:srgbClr val="E5E0DF"/>
                </a:solidFill>
                <a:latin typeface="Saira Medium" pitchFamily="34" charset="0"/>
                <a:ea typeface="Saira Medium" pitchFamily="34" charset="-122"/>
                <a:cs typeface="Saira Medium" pitchFamily="34" charset="-120"/>
              </a:rPr>
              <a:t>Data Input</a:t>
            </a:r>
            <a:endParaRPr lang="en-US" sz="2050"/>
          </a:p>
        </p:txBody>
      </p:sp>
      <p:sp>
        <p:nvSpPr>
          <p:cNvPr id="5" name="Text 2"/>
          <p:cNvSpPr/>
          <p:nvPr/>
        </p:nvSpPr>
        <p:spPr>
          <a:xfrm>
            <a:off x="951071" y="3297317"/>
            <a:ext cx="2865001" cy="676275"/>
          </a:xfrm>
          <a:prstGeom prst="rect">
            <a:avLst/>
          </a:prstGeom>
          <a:noFill/>
          <a:ln/>
        </p:spPr>
        <p:txBody>
          <a:bodyPr wrap="square" lIns="0" tIns="0" rIns="0" bIns="0" rtlCol="0" anchor="t"/>
          <a:lstStyle/>
          <a:p>
            <a:pPr marL="0" indent="0" algn="l">
              <a:lnSpc>
                <a:spcPts val="2650"/>
              </a:lnSpc>
              <a:buNone/>
            </a:pPr>
            <a:r>
              <a:rPr lang="en-US" sz="1650">
                <a:solidFill>
                  <a:srgbClr val="E5E0DF"/>
                </a:solidFill>
                <a:latin typeface="Roboto" pitchFamily="34" charset="0"/>
                <a:ea typeface="Roboto" pitchFamily="34" charset="-122"/>
                <a:cs typeface="Roboto" pitchFamily="34" charset="-120"/>
              </a:rPr>
              <a:t>Real-time image capture of waste items.</a:t>
            </a:r>
            <a:endParaRPr lang="en-US" sz="1650"/>
          </a:p>
        </p:txBody>
      </p:sp>
      <p:pic>
        <p:nvPicPr>
          <p:cNvPr id="6" name="Image 1" descr="preencoded.png"/>
          <p:cNvPicPr>
            <a:picLocks noChangeAspect="1"/>
          </p:cNvPicPr>
          <p:nvPr/>
        </p:nvPicPr>
        <p:blipFill>
          <a:blip r:embed="rId4"/>
          <a:stretch>
            <a:fillRect/>
          </a:stretch>
        </p:blipFill>
        <p:spPr>
          <a:xfrm>
            <a:off x="4027408" y="1677948"/>
            <a:ext cx="3287792" cy="845463"/>
          </a:xfrm>
          <a:prstGeom prst="rect">
            <a:avLst/>
          </a:prstGeom>
        </p:spPr>
      </p:pic>
      <p:sp>
        <p:nvSpPr>
          <p:cNvPr id="7" name="Text 3"/>
          <p:cNvSpPr/>
          <p:nvPr/>
        </p:nvSpPr>
        <p:spPr>
          <a:xfrm>
            <a:off x="4238744" y="2840355"/>
            <a:ext cx="2641997" cy="330160"/>
          </a:xfrm>
          <a:prstGeom prst="rect">
            <a:avLst/>
          </a:prstGeom>
          <a:noFill/>
          <a:ln/>
        </p:spPr>
        <p:txBody>
          <a:bodyPr wrap="none" lIns="0" tIns="0" rIns="0" bIns="0" rtlCol="0" anchor="t"/>
          <a:lstStyle/>
          <a:p>
            <a:pPr marL="0" indent="0" algn="l">
              <a:lnSpc>
                <a:spcPts val="2600"/>
              </a:lnSpc>
              <a:buNone/>
            </a:pPr>
            <a:r>
              <a:rPr lang="en-US" sz="2050">
                <a:solidFill>
                  <a:srgbClr val="E5E0DF"/>
                </a:solidFill>
                <a:latin typeface="Saira Medium" pitchFamily="34" charset="0"/>
                <a:ea typeface="Saira Medium" pitchFamily="34" charset="-122"/>
                <a:cs typeface="Saira Medium" pitchFamily="34" charset="-120"/>
              </a:rPr>
              <a:t>Image Classification</a:t>
            </a:r>
            <a:endParaRPr lang="en-US" sz="2050"/>
          </a:p>
        </p:txBody>
      </p:sp>
      <p:sp>
        <p:nvSpPr>
          <p:cNvPr id="8" name="Text 4"/>
          <p:cNvSpPr/>
          <p:nvPr/>
        </p:nvSpPr>
        <p:spPr>
          <a:xfrm>
            <a:off x="4238744" y="3297317"/>
            <a:ext cx="2865120" cy="1014413"/>
          </a:xfrm>
          <a:prstGeom prst="rect">
            <a:avLst/>
          </a:prstGeom>
          <a:noFill/>
          <a:ln/>
        </p:spPr>
        <p:txBody>
          <a:bodyPr wrap="square" lIns="0" tIns="0" rIns="0" bIns="0" rtlCol="0" anchor="t"/>
          <a:lstStyle/>
          <a:p>
            <a:pPr marL="0" indent="0" algn="l">
              <a:lnSpc>
                <a:spcPts val="2650"/>
              </a:lnSpc>
              <a:buNone/>
            </a:pPr>
            <a:r>
              <a:rPr lang="en-US" sz="1650">
                <a:solidFill>
                  <a:srgbClr val="E5E0DF"/>
                </a:solidFill>
                <a:latin typeface="Roboto" pitchFamily="34" charset="0"/>
                <a:ea typeface="Roboto" pitchFamily="34" charset="-122"/>
                <a:cs typeface="Roboto" pitchFamily="34" charset="-120"/>
              </a:rPr>
              <a:t>Using YOLOv8 to classify waste into one of the three categories.</a:t>
            </a:r>
            <a:endParaRPr lang="en-US" sz="1650"/>
          </a:p>
        </p:txBody>
      </p:sp>
      <p:pic>
        <p:nvPicPr>
          <p:cNvPr id="9" name="Image 2" descr="preencoded.png"/>
          <p:cNvPicPr>
            <a:picLocks noChangeAspect="1"/>
          </p:cNvPicPr>
          <p:nvPr/>
        </p:nvPicPr>
        <p:blipFill>
          <a:blip r:embed="rId5"/>
          <a:stretch>
            <a:fillRect/>
          </a:stretch>
        </p:blipFill>
        <p:spPr>
          <a:xfrm>
            <a:off x="7315200" y="1677948"/>
            <a:ext cx="3287673" cy="845463"/>
          </a:xfrm>
          <a:prstGeom prst="rect">
            <a:avLst/>
          </a:prstGeom>
        </p:spPr>
      </p:pic>
      <p:sp>
        <p:nvSpPr>
          <p:cNvPr id="10" name="Text 5"/>
          <p:cNvSpPr/>
          <p:nvPr/>
        </p:nvSpPr>
        <p:spPr>
          <a:xfrm>
            <a:off x="7526536" y="2840355"/>
            <a:ext cx="2641997" cy="330160"/>
          </a:xfrm>
          <a:prstGeom prst="rect">
            <a:avLst/>
          </a:prstGeom>
          <a:noFill/>
          <a:ln/>
        </p:spPr>
        <p:txBody>
          <a:bodyPr wrap="none" lIns="0" tIns="0" rIns="0" bIns="0" rtlCol="0" anchor="t"/>
          <a:lstStyle/>
          <a:p>
            <a:pPr marL="0" indent="0" algn="l">
              <a:lnSpc>
                <a:spcPts val="2600"/>
              </a:lnSpc>
              <a:buNone/>
            </a:pPr>
            <a:r>
              <a:rPr lang="en-US" sz="2050">
                <a:solidFill>
                  <a:srgbClr val="E5E0DF"/>
                </a:solidFill>
                <a:latin typeface="Saira Medium" pitchFamily="34" charset="0"/>
                <a:ea typeface="Saira Medium" pitchFamily="34" charset="-122"/>
                <a:cs typeface="Saira Medium" pitchFamily="34" charset="-120"/>
              </a:rPr>
              <a:t>Waste Disposal</a:t>
            </a:r>
            <a:endParaRPr lang="en-US" sz="2050"/>
          </a:p>
        </p:txBody>
      </p:sp>
      <p:sp>
        <p:nvSpPr>
          <p:cNvPr id="11" name="Text 6"/>
          <p:cNvSpPr/>
          <p:nvPr/>
        </p:nvSpPr>
        <p:spPr>
          <a:xfrm>
            <a:off x="7526536" y="3297317"/>
            <a:ext cx="2865001" cy="676275"/>
          </a:xfrm>
          <a:prstGeom prst="rect">
            <a:avLst/>
          </a:prstGeom>
          <a:noFill/>
          <a:ln/>
        </p:spPr>
        <p:txBody>
          <a:bodyPr wrap="square" lIns="0" tIns="0" rIns="0" bIns="0" rtlCol="0" anchor="t"/>
          <a:lstStyle/>
          <a:p>
            <a:pPr marL="0" indent="0" algn="l">
              <a:lnSpc>
                <a:spcPts val="2650"/>
              </a:lnSpc>
              <a:buNone/>
            </a:pPr>
            <a:r>
              <a:rPr lang="en-US" sz="1650">
                <a:solidFill>
                  <a:srgbClr val="E5E0DF"/>
                </a:solidFill>
                <a:latin typeface="Roboto" pitchFamily="34" charset="0"/>
                <a:ea typeface="Roboto" pitchFamily="34" charset="-122"/>
                <a:cs typeface="Roboto" pitchFamily="34" charset="-120"/>
              </a:rPr>
              <a:t>Directing waste to appropriate bins.</a:t>
            </a:r>
            <a:endParaRPr lang="en-US" sz="1650"/>
          </a:p>
        </p:txBody>
      </p:sp>
      <p:pic>
        <p:nvPicPr>
          <p:cNvPr id="12" name="Image 3" descr="preencoded.png"/>
          <p:cNvPicPr>
            <a:picLocks noChangeAspect="1"/>
          </p:cNvPicPr>
          <p:nvPr/>
        </p:nvPicPr>
        <p:blipFill>
          <a:blip r:embed="rId6"/>
          <a:stretch>
            <a:fillRect/>
          </a:stretch>
        </p:blipFill>
        <p:spPr>
          <a:xfrm>
            <a:off x="10602873" y="1677948"/>
            <a:ext cx="3287792" cy="845463"/>
          </a:xfrm>
          <a:prstGeom prst="rect">
            <a:avLst/>
          </a:prstGeom>
        </p:spPr>
      </p:pic>
      <p:sp>
        <p:nvSpPr>
          <p:cNvPr id="13" name="Text 7"/>
          <p:cNvSpPr/>
          <p:nvPr/>
        </p:nvSpPr>
        <p:spPr>
          <a:xfrm>
            <a:off x="10814209" y="2840355"/>
            <a:ext cx="2641997" cy="330160"/>
          </a:xfrm>
          <a:prstGeom prst="rect">
            <a:avLst/>
          </a:prstGeom>
          <a:noFill/>
          <a:ln/>
        </p:spPr>
        <p:txBody>
          <a:bodyPr wrap="none" lIns="0" tIns="0" rIns="0" bIns="0" rtlCol="0" anchor="t"/>
          <a:lstStyle/>
          <a:p>
            <a:pPr marL="0" indent="0" algn="l">
              <a:lnSpc>
                <a:spcPts val="2600"/>
              </a:lnSpc>
              <a:buNone/>
            </a:pPr>
            <a:r>
              <a:rPr lang="en-US" sz="2050">
                <a:solidFill>
                  <a:srgbClr val="E5E0DF"/>
                </a:solidFill>
                <a:latin typeface="Saira Medium" pitchFamily="34" charset="0"/>
                <a:ea typeface="Saira Medium" pitchFamily="34" charset="-122"/>
                <a:cs typeface="Saira Medium" pitchFamily="34" charset="-120"/>
              </a:rPr>
              <a:t>Segregated Waste</a:t>
            </a:r>
            <a:endParaRPr lang="en-US" sz="2050"/>
          </a:p>
        </p:txBody>
      </p:sp>
      <p:sp>
        <p:nvSpPr>
          <p:cNvPr id="14" name="Text 8"/>
          <p:cNvSpPr/>
          <p:nvPr/>
        </p:nvSpPr>
        <p:spPr>
          <a:xfrm>
            <a:off x="10814209" y="3297317"/>
            <a:ext cx="2865120" cy="1014413"/>
          </a:xfrm>
          <a:prstGeom prst="rect">
            <a:avLst/>
          </a:prstGeom>
          <a:noFill/>
          <a:ln/>
        </p:spPr>
        <p:txBody>
          <a:bodyPr wrap="square" lIns="0" tIns="0" rIns="0" bIns="0" rtlCol="0" anchor="t"/>
          <a:lstStyle/>
          <a:p>
            <a:pPr marL="0" indent="0" algn="l">
              <a:lnSpc>
                <a:spcPts val="2650"/>
              </a:lnSpc>
              <a:buNone/>
            </a:pPr>
            <a:r>
              <a:rPr lang="en-US" sz="1650">
                <a:solidFill>
                  <a:srgbClr val="E5E0DF"/>
                </a:solidFill>
                <a:latin typeface="Roboto" pitchFamily="34" charset="0"/>
                <a:ea typeface="Roboto" pitchFamily="34" charset="-122"/>
                <a:cs typeface="Roboto" pitchFamily="34" charset="-120"/>
              </a:rPr>
              <a:t>Outputs sorted into different categories for recycling, disposal, or special handling.</a:t>
            </a:r>
            <a:endParaRPr lang="en-US" sz="1650"/>
          </a:p>
        </p:txBody>
      </p:sp>
      <p:pic>
        <p:nvPicPr>
          <p:cNvPr id="15" name="Image 4" descr="preencoded.png"/>
          <p:cNvPicPr>
            <a:picLocks noChangeAspect="1"/>
          </p:cNvPicPr>
          <p:nvPr/>
        </p:nvPicPr>
        <p:blipFill>
          <a:blip r:embed="rId7"/>
          <a:stretch>
            <a:fillRect/>
          </a:stretch>
        </p:blipFill>
        <p:spPr>
          <a:xfrm>
            <a:off x="1295932" y="4529408"/>
            <a:ext cx="5044030" cy="2904378"/>
          </a:xfrm>
          <a:prstGeom prst="rect">
            <a:avLst/>
          </a:prstGeom>
        </p:spPr>
      </p:pic>
      <p:pic>
        <p:nvPicPr>
          <p:cNvPr id="16" name="Image 5" descr="preencoded.png"/>
          <p:cNvPicPr>
            <a:picLocks noChangeAspect="1"/>
          </p:cNvPicPr>
          <p:nvPr/>
        </p:nvPicPr>
        <p:blipFill>
          <a:blip r:embed="rId8"/>
          <a:stretch>
            <a:fillRect/>
          </a:stretch>
        </p:blipFill>
        <p:spPr>
          <a:xfrm>
            <a:off x="7311919" y="4897398"/>
            <a:ext cx="2498765" cy="2536388"/>
          </a:xfrm>
          <a:prstGeom prst="rect">
            <a:avLst/>
          </a:prstGeom>
        </p:spPr>
      </p:pic>
      <p:sp>
        <p:nvSpPr>
          <p:cNvPr id="18" name="Rectangle 17">
            <a:extLst>
              <a:ext uri="{FF2B5EF4-FFF2-40B4-BE49-F238E27FC236}">
                <a16:creationId xmlns:a16="http://schemas.microsoft.com/office/drawing/2014/main" id="{7AD52DBE-7360-8088-CAA1-BD817017D077}"/>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7" name="Picture 16" descr="A person putting a bag into a blue and red trash can&#10;&#10;Description automatically generated">
            <a:extLst>
              <a:ext uri="{FF2B5EF4-FFF2-40B4-BE49-F238E27FC236}">
                <a16:creationId xmlns:a16="http://schemas.microsoft.com/office/drawing/2014/main" id="{234F2E1B-E4E8-3C15-6087-414B5C977736}"/>
              </a:ext>
            </a:extLst>
          </p:cNvPr>
          <p:cNvPicPr>
            <a:picLocks noChangeAspect="1"/>
          </p:cNvPicPr>
          <p:nvPr/>
        </p:nvPicPr>
        <p:blipFill>
          <a:blip r:embed="rId9"/>
          <a:stretch>
            <a:fillRect/>
          </a:stretch>
        </p:blipFill>
        <p:spPr>
          <a:xfrm>
            <a:off x="10607202" y="4533844"/>
            <a:ext cx="2399820" cy="304205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22245" y="574477"/>
            <a:ext cx="6251757" cy="446246"/>
          </a:xfrm>
          <a:prstGeom prst="rect">
            <a:avLst/>
          </a:prstGeom>
          <a:noFill/>
          <a:ln/>
        </p:spPr>
        <p:txBody>
          <a:bodyPr wrap="none" lIns="0" tIns="0" rIns="0" bIns="0" rtlCol="0" anchor="t"/>
          <a:lstStyle/>
          <a:p>
            <a:pPr marL="0" indent="0">
              <a:lnSpc>
                <a:spcPts val="3500"/>
              </a:lnSpc>
              <a:buNone/>
            </a:pPr>
            <a:r>
              <a:rPr lang="en-US" sz="3200" b="1">
                <a:solidFill>
                  <a:srgbClr val="FFFFFF"/>
                </a:solidFill>
                <a:latin typeface="Saira Medium"/>
                <a:ea typeface="Roboto"/>
                <a:cs typeface="Roboto"/>
              </a:rPr>
              <a:t>Timeline (how we have </a:t>
            </a:r>
            <a:r>
              <a:rPr lang="en-US" sz="3200" b="1" err="1">
                <a:solidFill>
                  <a:srgbClr val="FFFFFF"/>
                </a:solidFill>
                <a:latin typeface="Saira Medium"/>
                <a:ea typeface="Roboto"/>
                <a:cs typeface="Roboto"/>
              </a:rPr>
              <a:t>proceded</a:t>
            </a:r>
            <a:r>
              <a:rPr lang="en-US" sz="3200" b="1">
                <a:solidFill>
                  <a:srgbClr val="FFFFFF"/>
                </a:solidFill>
                <a:latin typeface="Saira Medium"/>
                <a:ea typeface="Roboto"/>
                <a:cs typeface="Roboto"/>
              </a:rPr>
              <a:t>):</a:t>
            </a:r>
            <a:endParaRPr lang="en-US" sz="3200" b="1">
              <a:latin typeface="Calibri"/>
              <a:cs typeface="Calibri"/>
            </a:endParaRPr>
          </a:p>
        </p:txBody>
      </p:sp>
      <p:sp>
        <p:nvSpPr>
          <p:cNvPr id="3" name="Shape 1"/>
          <p:cNvSpPr/>
          <p:nvPr/>
        </p:nvSpPr>
        <p:spPr>
          <a:xfrm>
            <a:off x="7307580" y="1306354"/>
            <a:ext cx="15240" cy="5688330"/>
          </a:xfrm>
          <a:prstGeom prst="roundRect">
            <a:avLst>
              <a:gd name="adj" fmla="val 843600"/>
            </a:avLst>
          </a:prstGeom>
          <a:solidFill>
            <a:srgbClr val="FFFFFF">
              <a:alpha val="24000"/>
            </a:srgbClr>
          </a:solidFill>
          <a:ln/>
        </p:spPr>
        <p:txBody>
          <a:bodyPr/>
          <a:lstStyle/>
          <a:p>
            <a:endParaRPr lang="en-IN" sz="2400" b="1"/>
          </a:p>
        </p:txBody>
      </p:sp>
      <p:sp>
        <p:nvSpPr>
          <p:cNvPr id="4" name="Shape 2"/>
          <p:cNvSpPr/>
          <p:nvPr/>
        </p:nvSpPr>
        <p:spPr>
          <a:xfrm>
            <a:off x="6669822" y="1619964"/>
            <a:ext cx="499943" cy="15240"/>
          </a:xfrm>
          <a:prstGeom prst="roundRect">
            <a:avLst>
              <a:gd name="adj" fmla="val 843600"/>
            </a:avLst>
          </a:prstGeom>
          <a:solidFill>
            <a:srgbClr val="FC8337"/>
          </a:solidFill>
          <a:ln/>
        </p:spPr>
        <p:txBody>
          <a:bodyPr/>
          <a:lstStyle/>
          <a:p>
            <a:endParaRPr lang="en-IN" sz="2400" b="1"/>
          </a:p>
        </p:txBody>
      </p:sp>
      <p:sp>
        <p:nvSpPr>
          <p:cNvPr id="5" name="Shape 3"/>
          <p:cNvSpPr/>
          <p:nvPr/>
        </p:nvSpPr>
        <p:spPr>
          <a:xfrm>
            <a:off x="7154525" y="1466969"/>
            <a:ext cx="321350" cy="321350"/>
          </a:xfrm>
          <a:prstGeom prst="roundRect">
            <a:avLst>
              <a:gd name="adj" fmla="val 40008"/>
            </a:avLst>
          </a:prstGeom>
          <a:solidFill>
            <a:srgbClr val="030303"/>
          </a:solidFill>
          <a:ln w="15240">
            <a:solidFill>
              <a:srgbClr val="FC8337"/>
            </a:solidFill>
            <a:prstDash val="solid"/>
          </a:ln>
        </p:spPr>
        <p:txBody>
          <a:bodyPr/>
          <a:lstStyle/>
          <a:p>
            <a:endParaRPr lang="en-IN" sz="2400" b="1"/>
          </a:p>
        </p:txBody>
      </p:sp>
      <p:sp>
        <p:nvSpPr>
          <p:cNvPr id="6" name="Text 4"/>
          <p:cNvSpPr/>
          <p:nvPr/>
        </p:nvSpPr>
        <p:spPr>
          <a:xfrm>
            <a:off x="7285215" y="1576184"/>
            <a:ext cx="82153" cy="214312"/>
          </a:xfrm>
          <a:prstGeom prst="rect">
            <a:avLst/>
          </a:prstGeom>
          <a:noFill/>
          <a:ln/>
        </p:spPr>
        <p:txBody>
          <a:bodyPr wrap="none" lIns="0" tIns="0" rIns="0" bIns="0" rtlCol="0" anchor="t"/>
          <a:lstStyle/>
          <a:p>
            <a:pPr marL="0" indent="0" algn="ctr">
              <a:lnSpc>
                <a:spcPts val="1650"/>
              </a:lnSpc>
              <a:buNone/>
            </a:pPr>
            <a:r>
              <a:rPr lang="en-US" sz="2400" b="1">
                <a:solidFill>
                  <a:srgbClr val="E5E0DF"/>
                </a:solidFill>
                <a:latin typeface="Saira Medium" pitchFamily="34" charset="0"/>
                <a:ea typeface="Roboto"/>
                <a:cs typeface="Roboto"/>
              </a:rPr>
              <a:t>1</a:t>
            </a:r>
            <a:endParaRPr lang="en-US" sz="2400" b="1"/>
          </a:p>
        </p:txBody>
      </p:sp>
      <p:sp>
        <p:nvSpPr>
          <p:cNvPr id="7" name="Text 5"/>
          <p:cNvSpPr/>
          <p:nvPr/>
        </p:nvSpPr>
        <p:spPr>
          <a:xfrm>
            <a:off x="4565626" y="1504866"/>
            <a:ext cx="2008604" cy="223242"/>
          </a:xfrm>
          <a:prstGeom prst="rect">
            <a:avLst/>
          </a:prstGeom>
          <a:noFill/>
          <a:ln/>
        </p:spPr>
        <p:txBody>
          <a:bodyPr wrap="none" lIns="0" tIns="0" rIns="0" bIns="0" rtlCol="0" anchor="t"/>
          <a:lstStyle/>
          <a:p>
            <a:pPr marL="0" indent="0" algn="r">
              <a:lnSpc>
                <a:spcPts val="1750"/>
              </a:lnSpc>
              <a:buNone/>
            </a:pPr>
            <a:r>
              <a:rPr lang="en-US" sz="2400" b="1">
                <a:solidFill>
                  <a:srgbClr val="E5E0DF"/>
                </a:solidFill>
                <a:latin typeface="Saira Medium"/>
                <a:ea typeface="Roboto"/>
                <a:cs typeface="Roboto"/>
              </a:rPr>
              <a:t>Data Collection</a:t>
            </a:r>
            <a:endParaRPr lang="en-US" sz="2400" b="1">
              <a:latin typeface="Calibri"/>
              <a:cs typeface="Calibri"/>
            </a:endParaRPr>
          </a:p>
        </p:txBody>
      </p:sp>
      <p:sp>
        <p:nvSpPr>
          <p:cNvPr id="8" name="Text 6"/>
          <p:cNvSpPr/>
          <p:nvPr/>
        </p:nvSpPr>
        <p:spPr>
          <a:xfrm>
            <a:off x="544548" y="1802563"/>
            <a:ext cx="6029682" cy="228600"/>
          </a:xfrm>
          <a:prstGeom prst="rect">
            <a:avLst/>
          </a:prstGeom>
          <a:noFill/>
          <a:ln/>
        </p:spPr>
        <p:txBody>
          <a:bodyPr wrap="none" lIns="0" tIns="0" rIns="0" bIns="0" rtlCol="0" anchor="t"/>
          <a:lstStyle/>
          <a:p>
            <a:pPr marL="0" indent="0" algn="r">
              <a:lnSpc>
                <a:spcPts val="1750"/>
              </a:lnSpc>
              <a:buNone/>
            </a:pPr>
            <a:r>
              <a:rPr lang="en-US" sz="1600">
                <a:solidFill>
                  <a:srgbClr val="E5E0DF"/>
                </a:solidFill>
                <a:latin typeface="Roboto" pitchFamily="34" charset="0"/>
                <a:ea typeface="Roboto" pitchFamily="34" charset="-122"/>
                <a:cs typeface="Roboto" pitchFamily="34" charset="-120"/>
              </a:rPr>
              <a:t>Collecting Images of waste</a:t>
            </a:r>
            <a:endParaRPr lang="en-US" sz="1600"/>
          </a:p>
        </p:txBody>
      </p:sp>
      <p:sp>
        <p:nvSpPr>
          <p:cNvPr id="9" name="Shape 7"/>
          <p:cNvSpPr/>
          <p:nvPr/>
        </p:nvSpPr>
        <p:spPr>
          <a:xfrm>
            <a:off x="7460635" y="2334101"/>
            <a:ext cx="499943" cy="15240"/>
          </a:xfrm>
          <a:prstGeom prst="roundRect">
            <a:avLst>
              <a:gd name="adj" fmla="val 843600"/>
            </a:avLst>
          </a:prstGeom>
          <a:solidFill>
            <a:srgbClr val="FC8337"/>
          </a:solidFill>
          <a:ln/>
        </p:spPr>
        <p:txBody>
          <a:bodyPr/>
          <a:lstStyle/>
          <a:p>
            <a:endParaRPr lang="en-IN" sz="2400" b="1"/>
          </a:p>
        </p:txBody>
      </p:sp>
      <p:sp>
        <p:nvSpPr>
          <p:cNvPr id="10" name="Shape 8"/>
          <p:cNvSpPr/>
          <p:nvPr/>
        </p:nvSpPr>
        <p:spPr>
          <a:xfrm>
            <a:off x="7154525" y="2181106"/>
            <a:ext cx="321350" cy="321350"/>
          </a:xfrm>
          <a:prstGeom prst="roundRect">
            <a:avLst>
              <a:gd name="adj" fmla="val 40008"/>
            </a:avLst>
          </a:prstGeom>
          <a:solidFill>
            <a:srgbClr val="030303"/>
          </a:solidFill>
          <a:ln w="15240">
            <a:solidFill>
              <a:srgbClr val="FC8337"/>
            </a:solidFill>
            <a:prstDash val="solid"/>
          </a:ln>
        </p:spPr>
        <p:txBody>
          <a:bodyPr/>
          <a:lstStyle/>
          <a:p>
            <a:endParaRPr lang="en-IN" sz="2400" b="1"/>
          </a:p>
        </p:txBody>
      </p:sp>
      <p:sp>
        <p:nvSpPr>
          <p:cNvPr id="11" name="Text 9"/>
          <p:cNvSpPr/>
          <p:nvPr/>
        </p:nvSpPr>
        <p:spPr>
          <a:xfrm>
            <a:off x="7260807" y="2290321"/>
            <a:ext cx="130969" cy="214312"/>
          </a:xfrm>
          <a:prstGeom prst="rect">
            <a:avLst/>
          </a:prstGeom>
          <a:noFill/>
          <a:ln/>
        </p:spPr>
        <p:txBody>
          <a:bodyPr wrap="none" lIns="0" tIns="0" rIns="0" bIns="0" rtlCol="0" anchor="t"/>
          <a:lstStyle/>
          <a:p>
            <a:pPr marL="0" indent="0" algn="ctr">
              <a:lnSpc>
                <a:spcPts val="1650"/>
              </a:lnSpc>
              <a:buNone/>
            </a:pPr>
            <a:r>
              <a:rPr lang="en-US" sz="2400" b="1">
                <a:solidFill>
                  <a:srgbClr val="E5E0DF"/>
                </a:solidFill>
                <a:latin typeface="Saira Medium" pitchFamily="34" charset="0"/>
                <a:ea typeface="Roboto"/>
                <a:cs typeface="Roboto"/>
              </a:rPr>
              <a:t>2</a:t>
            </a:r>
            <a:endParaRPr lang="en-US" sz="2400" b="1"/>
          </a:p>
        </p:txBody>
      </p:sp>
      <p:sp>
        <p:nvSpPr>
          <p:cNvPr id="12" name="Text 10"/>
          <p:cNvSpPr/>
          <p:nvPr/>
        </p:nvSpPr>
        <p:spPr>
          <a:xfrm>
            <a:off x="8100774" y="2174970"/>
            <a:ext cx="2840656" cy="305303"/>
          </a:xfrm>
          <a:prstGeom prst="rect">
            <a:avLst/>
          </a:prstGeom>
          <a:noFill/>
          <a:ln/>
        </p:spPr>
        <p:txBody>
          <a:bodyPr wrap="none" lIns="0" tIns="0" rIns="0" bIns="0" rtlCol="0" anchor="t"/>
          <a:lstStyle/>
          <a:p>
            <a:pPr marL="0" indent="0" algn="l">
              <a:lnSpc>
                <a:spcPts val="1750"/>
              </a:lnSpc>
              <a:buNone/>
            </a:pPr>
            <a:r>
              <a:rPr lang="en-US" sz="2400" b="1">
                <a:solidFill>
                  <a:srgbClr val="E5E0DF"/>
                </a:solidFill>
                <a:latin typeface="Saira Medium" pitchFamily="34" charset="0"/>
                <a:ea typeface="Roboto"/>
                <a:cs typeface="Roboto"/>
              </a:rPr>
              <a:t>Dataset Creation</a:t>
            </a:r>
            <a:endParaRPr lang="en-US" sz="2400" b="1"/>
          </a:p>
        </p:txBody>
      </p:sp>
      <p:sp>
        <p:nvSpPr>
          <p:cNvPr id="13" name="Text 11"/>
          <p:cNvSpPr/>
          <p:nvPr/>
        </p:nvSpPr>
        <p:spPr>
          <a:xfrm>
            <a:off x="8100774" y="2589326"/>
            <a:ext cx="6029682" cy="457200"/>
          </a:xfrm>
          <a:prstGeom prst="rect">
            <a:avLst/>
          </a:prstGeom>
          <a:noFill/>
          <a:ln/>
        </p:spPr>
        <p:txBody>
          <a:bodyPr wrap="square" lIns="0" tIns="0" rIns="0" bIns="0" rtlCol="0" anchor="t"/>
          <a:lstStyle/>
          <a:p>
            <a:pPr marL="0" indent="0" algn="l">
              <a:lnSpc>
                <a:spcPts val="1750"/>
              </a:lnSpc>
              <a:buNone/>
            </a:pPr>
            <a:r>
              <a:rPr lang="en-US" sz="1600">
                <a:solidFill>
                  <a:srgbClr val="E5E0DF"/>
                </a:solidFill>
                <a:latin typeface="Roboto" pitchFamily="34" charset="0"/>
                <a:ea typeface="Roboto" pitchFamily="34" charset="-122"/>
                <a:cs typeface="Roboto" pitchFamily="34" charset="-120"/>
              </a:rPr>
              <a:t>Annotating the images collected followed by augmentation and preprocessing and then ultimately creating our own custom dataset to uphold these images.</a:t>
            </a:r>
            <a:endParaRPr lang="en-US" sz="1600">
              <a:cs typeface="Calibri"/>
            </a:endParaRPr>
          </a:p>
        </p:txBody>
      </p:sp>
      <p:sp>
        <p:nvSpPr>
          <p:cNvPr id="14" name="Shape 12"/>
          <p:cNvSpPr/>
          <p:nvPr/>
        </p:nvSpPr>
        <p:spPr>
          <a:xfrm>
            <a:off x="6669822" y="2976801"/>
            <a:ext cx="499943" cy="15240"/>
          </a:xfrm>
          <a:prstGeom prst="roundRect">
            <a:avLst>
              <a:gd name="adj" fmla="val 843600"/>
            </a:avLst>
          </a:prstGeom>
          <a:solidFill>
            <a:srgbClr val="FC8337"/>
          </a:solidFill>
          <a:ln/>
        </p:spPr>
        <p:txBody>
          <a:bodyPr/>
          <a:lstStyle/>
          <a:p>
            <a:endParaRPr lang="en-IN" sz="2400" b="1"/>
          </a:p>
        </p:txBody>
      </p:sp>
      <p:sp>
        <p:nvSpPr>
          <p:cNvPr id="15" name="Shape 13"/>
          <p:cNvSpPr/>
          <p:nvPr/>
        </p:nvSpPr>
        <p:spPr>
          <a:xfrm>
            <a:off x="7154525" y="2823805"/>
            <a:ext cx="321350" cy="321350"/>
          </a:xfrm>
          <a:prstGeom prst="roundRect">
            <a:avLst>
              <a:gd name="adj" fmla="val 40008"/>
            </a:avLst>
          </a:prstGeom>
          <a:solidFill>
            <a:srgbClr val="030303"/>
          </a:solidFill>
          <a:ln w="15240">
            <a:solidFill>
              <a:srgbClr val="FC8337"/>
            </a:solidFill>
            <a:prstDash val="solid"/>
          </a:ln>
        </p:spPr>
        <p:txBody>
          <a:bodyPr/>
          <a:lstStyle/>
          <a:p>
            <a:endParaRPr lang="en-IN" sz="2400" b="1"/>
          </a:p>
        </p:txBody>
      </p:sp>
      <p:sp>
        <p:nvSpPr>
          <p:cNvPr id="16" name="Text 14"/>
          <p:cNvSpPr/>
          <p:nvPr/>
        </p:nvSpPr>
        <p:spPr>
          <a:xfrm>
            <a:off x="7261641" y="2933020"/>
            <a:ext cx="129421" cy="214312"/>
          </a:xfrm>
          <a:prstGeom prst="rect">
            <a:avLst/>
          </a:prstGeom>
          <a:noFill/>
          <a:ln/>
        </p:spPr>
        <p:txBody>
          <a:bodyPr wrap="none" lIns="0" tIns="0" rIns="0" bIns="0" rtlCol="0" anchor="t"/>
          <a:lstStyle/>
          <a:p>
            <a:pPr marL="0" indent="0" algn="ctr">
              <a:lnSpc>
                <a:spcPts val="1650"/>
              </a:lnSpc>
              <a:buNone/>
            </a:pPr>
            <a:r>
              <a:rPr lang="en-US" sz="2400" b="1">
                <a:solidFill>
                  <a:srgbClr val="E5E0DF"/>
                </a:solidFill>
                <a:latin typeface="Saira Medium" pitchFamily="34" charset="0"/>
                <a:ea typeface="Roboto"/>
                <a:cs typeface="Roboto"/>
              </a:rPr>
              <a:t>3</a:t>
            </a:r>
            <a:endParaRPr lang="en-US" sz="2400" b="1"/>
          </a:p>
        </p:txBody>
      </p:sp>
      <p:sp>
        <p:nvSpPr>
          <p:cNvPr id="17" name="Text 15"/>
          <p:cNvSpPr/>
          <p:nvPr/>
        </p:nvSpPr>
        <p:spPr>
          <a:xfrm>
            <a:off x="4744045" y="2805946"/>
            <a:ext cx="1785580" cy="223242"/>
          </a:xfrm>
          <a:prstGeom prst="rect">
            <a:avLst/>
          </a:prstGeom>
          <a:noFill/>
          <a:ln/>
        </p:spPr>
        <p:txBody>
          <a:bodyPr wrap="none" lIns="0" tIns="0" rIns="0" bIns="0" rtlCol="0" anchor="t"/>
          <a:lstStyle/>
          <a:p>
            <a:pPr marL="0" indent="0" algn="r">
              <a:lnSpc>
                <a:spcPts val="1750"/>
              </a:lnSpc>
              <a:buNone/>
            </a:pPr>
            <a:r>
              <a:rPr lang="en-US" sz="2400" b="1">
                <a:solidFill>
                  <a:srgbClr val="E5E0DF"/>
                </a:solidFill>
                <a:latin typeface="Saira Medium" pitchFamily="34" charset="0"/>
                <a:ea typeface="Roboto"/>
                <a:cs typeface="Roboto"/>
              </a:rPr>
              <a:t>Model Training</a:t>
            </a:r>
            <a:endParaRPr lang="en-US" sz="2400" b="1"/>
          </a:p>
        </p:txBody>
      </p:sp>
      <p:sp>
        <p:nvSpPr>
          <p:cNvPr id="18" name="Text 16"/>
          <p:cNvSpPr/>
          <p:nvPr/>
        </p:nvSpPr>
        <p:spPr>
          <a:xfrm>
            <a:off x="499943" y="3114794"/>
            <a:ext cx="6029682" cy="228600"/>
          </a:xfrm>
          <a:prstGeom prst="rect">
            <a:avLst/>
          </a:prstGeom>
          <a:noFill/>
          <a:ln/>
        </p:spPr>
        <p:txBody>
          <a:bodyPr wrap="none" lIns="0" tIns="0" rIns="0" bIns="0" rtlCol="0" anchor="t"/>
          <a:lstStyle/>
          <a:p>
            <a:pPr marL="0" indent="0" algn="r">
              <a:lnSpc>
                <a:spcPts val="1750"/>
              </a:lnSpc>
              <a:buNone/>
            </a:pPr>
            <a:r>
              <a:rPr lang="en-US" sz="1600">
                <a:solidFill>
                  <a:srgbClr val="E5E0DF"/>
                </a:solidFill>
                <a:latin typeface="Roboto" pitchFamily="34" charset="0"/>
                <a:ea typeface="Roboto" pitchFamily="34" charset="-122"/>
                <a:cs typeface="Roboto" pitchFamily="34" charset="-120"/>
              </a:rPr>
              <a:t>Training of Model on our custom dataset using YOLOv8.</a:t>
            </a:r>
            <a:endParaRPr lang="en-US" sz="1600"/>
          </a:p>
        </p:txBody>
      </p:sp>
      <p:sp>
        <p:nvSpPr>
          <p:cNvPr id="19" name="Shape 17"/>
          <p:cNvSpPr/>
          <p:nvPr/>
        </p:nvSpPr>
        <p:spPr>
          <a:xfrm>
            <a:off x="7460635" y="3619619"/>
            <a:ext cx="499943" cy="15240"/>
          </a:xfrm>
          <a:prstGeom prst="roundRect">
            <a:avLst>
              <a:gd name="adj" fmla="val 843600"/>
            </a:avLst>
          </a:prstGeom>
          <a:solidFill>
            <a:srgbClr val="FC8337"/>
          </a:solidFill>
          <a:ln/>
        </p:spPr>
        <p:txBody>
          <a:bodyPr/>
          <a:lstStyle/>
          <a:p>
            <a:endParaRPr lang="en-IN" sz="2400" b="1"/>
          </a:p>
        </p:txBody>
      </p:sp>
      <p:sp>
        <p:nvSpPr>
          <p:cNvPr id="20" name="Shape 18"/>
          <p:cNvSpPr/>
          <p:nvPr/>
        </p:nvSpPr>
        <p:spPr>
          <a:xfrm>
            <a:off x="7154525" y="3466624"/>
            <a:ext cx="321350" cy="321350"/>
          </a:xfrm>
          <a:prstGeom prst="roundRect">
            <a:avLst>
              <a:gd name="adj" fmla="val 40008"/>
            </a:avLst>
          </a:prstGeom>
          <a:solidFill>
            <a:srgbClr val="030303"/>
          </a:solidFill>
          <a:ln w="15240">
            <a:solidFill>
              <a:srgbClr val="FC8337"/>
            </a:solidFill>
            <a:prstDash val="solid"/>
          </a:ln>
        </p:spPr>
        <p:txBody>
          <a:bodyPr/>
          <a:lstStyle/>
          <a:p>
            <a:endParaRPr lang="en-IN" sz="2400" b="1"/>
          </a:p>
        </p:txBody>
      </p:sp>
      <p:sp>
        <p:nvSpPr>
          <p:cNvPr id="21" name="Text 19"/>
          <p:cNvSpPr/>
          <p:nvPr/>
        </p:nvSpPr>
        <p:spPr>
          <a:xfrm>
            <a:off x="7257235" y="3575839"/>
            <a:ext cx="138232" cy="214312"/>
          </a:xfrm>
          <a:prstGeom prst="rect">
            <a:avLst/>
          </a:prstGeom>
          <a:noFill/>
          <a:ln/>
        </p:spPr>
        <p:txBody>
          <a:bodyPr wrap="none" lIns="0" tIns="0" rIns="0" bIns="0" rtlCol="0" anchor="t"/>
          <a:lstStyle/>
          <a:p>
            <a:pPr marL="0" indent="0" algn="ctr">
              <a:lnSpc>
                <a:spcPts val="1650"/>
              </a:lnSpc>
              <a:buNone/>
            </a:pPr>
            <a:r>
              <a:rPr lang="en-US" sz="2400" b="1">
                <a:solidFill>
                  <a:srgbClr val="E5E0DF"/>
                </a:solidFill>
                <a:latin typeface="Saira Medium" pitchFamily="34" charset="0"/>
                <a:ea typeface="Roboto"/>
                <a:cs typeface="Roboto"/>
              </a:rPr>
              <a:t>4</a:t>
            </a:r>
            <a:endParaRPr lang="en-US" sz="2400" b="1"/>
          </a:p>
        </p:txBody>
      </p:sp>
      <p:sp>
        <p:nvSpPr>
          <p:cNvPr id="22" name="Text 20"/>
          <p:cNvSpPr/>
          <p:nvPr/>
        </p:nvSpPr>
        <p:spPr>
          <a:xfrm>
            <a:off x="8100774" y="3460487"/>
            <a:ext cx="3356472" cy="317026"/>
          </a:xfrm>
          <a:prstGeom prst="rect">
            <a:avLst/>
          </a:prstGeom>
          <a:noFill/>
          <a:ln/>
        </p:spPr>
        <p:txBody>
          <a:bodyPr wrap="none" lIns="0" tIns="0" rIns="0" bIns="0" rtlCol="0" anchor="t"/>
          <a:lstStyle/>
          <a:p>
            <a:pPr marL="0" indent="0" algn="l">
              <a:lnSpc>
                <a:spcPts val="1750"/>
              </a:lnSpc>
              <a:buNone/>
            </a:pPr>
            <a:r>
              <a:rPr lang="en-US" sz="2400" b="1">
                <a:solidFill>
                  <a:srgbClr val="E5E0DF"/>
                </a:solidFill>
                <a:latin typeface="Saira Medium" pitchFamily="34" charset="0"/>
                <a:ea typeface="Roboto"/>
                <a:cs typeface="Roboto"/>
              </a:rPr>
              <a:t>Dataset Expansion</a:t>
            </a:r>
            <a:endParaRPr lang="en-US" sz="2400" b="1"/>
          </a:p>
        </p:txBody>
      </p:sp>
      <p:sp>
        <p:nvSpPr>
          <p:cNvPr id="23" name="Text 21"/>
          <p:cNvSpPr/>
          <p:nvPr/>
        </p:nvSpPr>
        <p:spPr>
          <a:xfrm>
            <a:off x="8100774" y="3910013"/>
            <a:ext cx="6029682" cy="228600"/>
          </a:xfrm>
          <a:prstGeom prst="rect">
            <a:avLst/>
          </a:prstGeom>
          <a:noFill/>
          <a:ln/>
        </p:spPr>
        <p:txBody>
          <a:bodyPr wrap="none" lIns="0" tIns="0" rIns="0" bIns="0" rtlCol="0" anchor="t"/>
          <a:lstStyle/>
          <a:p>
            <a:pPr marL="0" indent="0" algn="l">
              <a:lnSpc>
                <a:spcPts val="1750"/>
              </a:lnSpc>
              <a:buNone/>
            </a:pPr>
            <a:r>
              <a:rPr lang="en-US" sz="1600">
                <a:solidFill>
                  <a:srgbClr val="E5E0DF"/>
                </a:solidFill>
                <a:latin typeface="Roboto" pitchFamily="34" charset="0"/>
                <a:ea typeface="Roboto" pitchFamily="34" charset="-122"/>
                <a:cs typeface="Roboto" pitchFamily="34" charset="-120"/>
              </a:rPr>
              <a:t>Expansion of dataset to enhance the accuracy and reliability of the </a:t>
            </a:r>
          </a:p>
          <a:p>
            <a:pPr marL="0" indent="0" algn="l">
              <a:lnSpc>
                <a:spcPts val="1750"/>
              </a:lnSpc>
              <a:buNone/>
            </a:pPr>
            <a:r>
              <a:rPr lang="en-US" sz="1600">
                <a:solidFill>
                  <a:srgbClr val="E5E0DF"/>
                </a:solidFill>
                <a:latin typeface="Roboto" pitchFamily="34" charset="0"/>
                <a:ea typeface="Roboto" pitchFamily="34" charset="-122"/>
                <a:cs typeface="Roboto" pitchFamily="34" charset="-120"/>
              </a:rPr>
              <a:t>model to a larger extent.</a:t>
            </a:r>
            <a:endParaRPr lang="en-US" sz="1600"/>
          </a:p>
        </p:txBody>
      </p:sp>
      <p:sp>
        <p:nvSpPr>
          <p:cNvPr id="24" name="Shape 22"/>
          <p:cNvSpPr/>
          <p:nvPr/>
        </p:nvSpPr>
        <p:spPr>
          <a:xfrm>
            <a:off x="6669822" y="4262438"/>
            <a:ext cx="499943" cy="15240"/>
          </a:xfrm>
          <a:prstGeom prst="roundRect">
            <a:avLst>
              <a:gd name="adj" fmla="val 843600"/>
            </a:avLst>
          </a:prstGeom>
          <a:solidFill>
            <a:srgbClr val="FC8337"/>
          </a:solidFill>
          <a:ln/>
        </p:spPr>
        <p:txBody>
          <a:bodyPr/>
          <a:lstStyle/>
          <a:p>
            <a:endParaRPr lang="en-IN" sz="2400" b="1"/>
          </a:p>
        </p:txBody>
      </p:sp>
      <p:sp>
        <p:nvSpPr>
          <p:cNvPr id="25" name="Shape 23"/>
          <p:cNvSpPr/>
          <p:nvPr/>
        </p:nvSpPr>
        <p:spPr>
          <a:xfrm>
            <a:off x="7154525" y="4109442"/>
            <a:ext cx="321350" cy="321350"/>
          </a:xfrm>
          <a:prstGeom prst="roundRect">
            <a:avLst>
              <a:gd name="adj" fmla="val 40008"/>
            </a:avLst>
          </a:prstGeom>
          <a:solidFill>
            <a:srgbClr val="030303"/>
          </a:solidFill>
          <a:ln w="15240">
            <a:solidFill>
              <a:srgbClr val="FC8337"/>
            </a:solidFill>
            <a:prstDash val="solid"/>
          </a:ln>
        </p:spPr>
        <p:txBody>
          <a:bodyPr/>
          <a:lstStyle/>
          <a:p>
            <a:endParaRPr lang="en-IN" sz="2400" b="1"/>
          </a:p>
        </p:txBody>
      </p:sp>
      <p:sp>
        <p:nvSpPr>
          <p:cNvPr id="26" name="Text 24"/>
          <p:cNvSpPr/>
          <p:nvPr/>
        </p:nvSpPr>
        <p:spPr>
          <a:xfrm>
            <a:off x="7259736" y="4218657"/>
            <a:ext cx="133112" cy="214312"/>
          </a:xfrm>
          <a:prstGeom prst="rect">
            <a:avLst/>
          </a:prstGeom>
          <a:noFill/>
          <a:ln/>
        </p:spPr>
        <p:txBody>
          <a:bodyPr wrap="none" lIns="0" tIns="0" rIns="0" bIns="0" rtlCol="0" anchor="t"/>
          <a:lstStyle/>
          <a:p>
            <a:pPr marL="0" indent="0" algn="ctr">
              <a:lnSpc>
                <a:spcPts val="1650"/>
              </a:lnSpc>
              <a:buNone/>
            </a:pPr>
            <a:r>
              <a:rPr lang="en-US" sz="2400" b="1">
                <a:solidFill>
                  <a:srgbClr val="E5E0DF"/>
                </a:solidFill>
                <a:latin typeface="Saira Medium" pitchFamily="34" charset="0"/>
                <a:ea typeface="Roboto"/>
                <a:cs typeface="Roboto"/>
              </a:rPr>
              <a:t>5</a:t>
            </a:r>
            <a:endParaRPr lang="en-US" sz="2400" b="1"/>
          </a:p>
        </p:txBody>
      </p:sp>
      <p:sp>
        <p:nvSpPr>
          <p:cNvPr id="30" name="Text 28"/>
          <p:cNvSpPr/>
          <p:nvPr/>
        </p:nvSpPr>
        <p:spPr>
          <a:xfrm>
            <a:off x="4365124" y="4161335"/>
            <a:ext cx="2176224" cy="223242"/>
          </a:xfrm>
          <a:prstGeom prst="rect">
            <a:avLst/>
          </a:prstGeom>
          <a:noFill/>
          <a:ln/>
        </p:spPr>
        <p:txBody>
          <a:bodyPr wrap="none" lIns="0" tIns="0" rIns="0" bIns="0" rtlCol="0" anchor="t"/>
          <a:lstStyle/>
          <a:p>
            <a:pPr marL="0" indent="0" algn="r">
              <a:lnSpc>
                <a:spcPts val="1750"/>
              </a:lnSpc>
              <a:buNone/>
            </a:pPr>
            <a:r>
              <a:rPr lang="en-US" sz="2400" b="1">
                <a:solidFill>
                  <a:srgbClr val="E5E0DF"/>
                </a:solidFill>
                <a:latin typeface="Saira Medium" pitchFamily="34" charset="0"/>
                <a:ea typeface="Roboto"/>
                <a:cs typeface="Roboto"/>
              </a:rPr>
              <a:t>Model Robustness Testing</a:t>
            </a:r>
            <a:endParaRPr lang="en-US" sz="2400" b="1"/>
          </a:p>
        </p:txBody>
      </p:sp>
      <p:sp>
        <p:nvSpPr>
          <p:cNvPr id="31" name="Text 29"/>
          <p:cNvSpPr/>
          <p:nvPr/>
        </p:nvSpPr>
        <p:spPr>
          <a:xfrm>
            <a:off x="523389" y="4622583"/>
            <a:ext cx="6029682" cy="228600"/>
          </a:xfrm>
          <a:prstGeom prst="rect">
            <a:avLst/>
          </a:prstGeom>
          <a:noFill/>
          <a:ln/>
        </p:spPr>
        <p:txBody>
          <a:bodyPr wrap="none" lIns="0" tIns="0" rIns="0" bIns="0" rtlCol="0" anchor="t"/>
          <a:lstStyle/>
          <a:p>
            <a:pPr marL="0" indent="0" algn="r">
              <a:lnSpc>
                <a:spcPts val="1750"/>
              </a:lnSpc>
              <a:buNone/>
            </a:pPr>
            <a:r>
              <a:rPr lang="en-US" sz="1600">
                <a:solidFill>
                  <a:srgbClr val="E5E0DF"/>
                </a:solidFill>
                <a:latin typeface="Roboto" pitchFamily="34" charset="0"/>
                <a:ea typeface="Roboto" pitchFamily="34" charset="-122"/>
                <a:cs typeface="Roboto" pitchFamily="34" charset="-120"/>
              </a:rPr>
              <a:t>Testing the robustness of our trained model considering</a:t>
            </a:r>
          </a:p>
          <a:p>
            <a:pPr marL="0" indent="0" algn="r">
              <a:lnSpc>
                <a:spcPts val="1750"/>
              </a:lnSpc>
              <a:buNone/>
            </a:pPr>
            <a:r>
              <a:rPr lang="en-US" sz="1600">
                <a:solidFill>
                  <a:srgbClr val="E5E0DF"/>
                </a:solidFill>
                <a:latin typeface="Roboto" pitchFamily="34" charset="0"/>
                <a:ea typeface="Roboto" pitchFamily="34" charset="-122"/>
                <a:cs typeface="Roboto" pitchFamily="34" charset="-120"/>
              </a:rPr>
              <a:t> and </a:t>
            </a:r>
            <a:r>
              <a:rPr lang="en-US" sz="1600" err="1">
                <a:solidFill>
                  <a:srgbClr val="E5E0DF"/>
                </a:solidFill>
                <a:latin typeface="Roboto" pitchFamily="34" charset="0"/>
                <a:ea typeface="Roboto" pitchFamily="34" charset="-122"/>
                <a:cs typeface="Roboto" pitchFamily="34" charset="-120"/>
              </a:rPr>
              <a:t>analysing</a:t>
            </a:r>
            <a:r>
              <a:rPr lang="en-US" sz="1600">
                <a:solidFill>
                  <a:srgbClr val="E5E0DF"/>
                </a:solidFill>
                <a:latin typeface="Roboto" pitchFamily="34" charset="0"/>
                <a:ea typeface="Roboto" pitchFamily="34" charset="-122"/>
                <a:cs typeface="Roboto" pitchFamily="34" charset="-120"/>
              </a:rPr>
              <a:t> different scenarios.</a:t>
            </a:r>
            <a:endParaRPr lang="en-US" sz="1600"/>
          </a:p>
        </p:txBody>
      </p:sp>
      <p:sp>
        <p:nvSpPr>
          <p:cNvPr id="32" name="Shape 30"/>
          <p:cNvSpPr/>
          <p:nvPr/>
        </p:nvSpPr>
        <p:spPr>
          <a:xfrm>
            <a:off x="7460635" y="5213866"/>
            <a:ext cx="499943" cy="15240"/>
          </a:xfrm>
          <a:prstGeom prst="roundRect">
            <a:avLst>
              <a:gd name="adj" fmla="val 843600"/>
            </a:avLst>
          </a:prstGeom>
          <a:solidFill>
            <a:srgbClr val="FC8337"/>
          </a:solidFill>
          <a:ln/>
        </p:spPr>
        <p:txBody>
          <a:bodyPr/>
          <a:lstStyle/>
          <a:p>
            <a:endParaRPr lang="en-IN" sz="2400" b="1"/>
          </a:p>
        </p:txBody>
      </p:sp>
      <p:sp>
        <p:nvSpPr>
          <p:cNvPr id="33" name="Shape 31"/>
          <p:cNvSpPr/>
          <p:nvPr/>
        </p:nvSpPr>
        <p:spPr>
          <a:xfrm>
            <a:off x="7154525" y="5060871"/>
            <a:ext cx="321350" cy="321350"/>
          </a:xfrm>
          <a:prstGeom prst="roundRect">
            <a:avLst>
              <a:gd name="adj" fmla="val 40008"/>
            </a:avLst>
          </a:prstGeom>
          <a:solidFill>
            <a:srgbClr val="030303"/>
          </a:solidFill>
          <a:ln w="15240">
            <a:solidFill>
              <a:srgbClr val="FC8337"/>
            </a:solidFill>
            <a:prstDash val="solid"/>
          </a:ln>
        </p:spPr>
        <p:txBody>
          <a:bodyPr/>
          <a:lstStyle/>
          <a:p>
            <a:endParaRPr lang="en-IN" sz="2400" b="1"/>
          </a:p>
        </p:txBody>
      </p:sp>
      <p:sp>
        <p:nvSpPr>
          <p:cNvPr id="34" name="Text 32"/>
          <p:cNvSpPr/>
          <p:nvPr/>
        </p:nvSpPr>
        <p:spPr>
          <a:xfrm>
            <a:off x="7255449" y="5170086"/>
            <a:ext cx="141684" cy="214312"/>
          </a:xfrm>
          <a:prstGeom prst="rect">
            <a:avLst/>
          </a:prstGeom>
          <a:noFill/>
          <a:ln/>
        </p:spPr>
        <p:txBody>
          <a:bodyPr wrap="none" lIns="0" tIns="0" rIns="0" bIns="0" rtlCol="0" anchor="t"/>
          <a:lstStyle/>
          <a:p>
            <a:pPr marL="0" indent="0" algn="ctr">
              <a:lnSpc>
                <a:spcPts val="1650"/>
              </a:lnSpc>
              <a:buNone/>
            </a:pPr>
            <a:r>
              <a:rPr lang="en-US" sz="2400" b="1">
                <a:solidFill>
                  <a:srgbClr val="E5E0DF"/>
                </a:solidFill>
                <a:latin typeface="Saira Medium" pitchFamily="34" charset="0"/>
                <a:ea typeface="Roboto"/>
                <a:cs typeface="Roboto"/>
              </a:rPr>
              <a:t>6</a:t>
            </a:r>
            <a:endParaRPr lang="en-US" sz="2400" b="1"/>
          </a:p>
        </p:txBody>
      </p:sp>
      <p:sp>
        <p:nvSpPr>
          <p:cNvPr id="35" name="Text 33"/>
          <p:cNvSpPr/>
          <p:nvPr/>
        </p:nvSpPr>
        <p:spPr>
          <a:xfrm>
            <a:off x="8100774" y="5054734"/>
            <a:ext cx="4141918" cy="223242"/>
          </a:xfrm>
          <a:prstGeom prst="rect">
            <a:avLst/>
          </a:prstGeom>
          <a:noFill/>
          <a:ln/>
        </p:spPr>
        <p:txBody>
          <a:bodyPr wrap="none" lIns="0" tIns="0" rIns="0" bIns="0" rtlCol="0" anchor="t"/>
          <a:lstStyle/>
          <a:p>
            <a:pPr>
              <a:lnSpc>
                <a:spcPts val="1750"/>
              </a:lnSpc>
            </a:pPr>
            <a:r>
              <a:rPr lang="en-US" sz="2400" b="1">
                <a:solidFill>
                  <a:srgbClr val="E5E0DF"/>
                </a:solidFill>
                <a:latin typeface="Saira Medium"/>
                <a:ea typeface="Roboto"/>
                <a:cs typeface="Roboto"/>
              </a:rPr>
              <a:t>QIDK Kit Integration</a:t>
            </a:r>
            <a:endParaRPr lang="en-US" sz="2400" b="1"/>
          </a:p>
        </p:txBody>
      </p:sp>
      <p:sp>
        <p:nvSpPr>
          <p:cNvPr id="36" name="Text 34"/>
          <p:cNvSpPr/>
          <p:nvPr/>
        </p:nvSpPr>
        <p:spPr>
          <a:xfrm>
            <a:off x="8100774" y="5527706"/>
            <a:ext cx="6029682" cy="228600"/>
          </a:xfrm>
          <a:prstGeom prst="rect">
            <a:avLst/>
          </a:prstGeom>
          <a:noFill/>
          <a:ln/>
        </p:spPr>
        <p:txBody>
          <a:bodyPr wrap="none" lIns="0" tIns="0" rIns="0" bIns="0" rtlCol="0" anchor="t"/>
          <a:lstStyle/>
          <a:p>
            <a:pPr marL="0" indent="0" algn="l">
              <a:lnSpc>
                <a:spcPts val="1750"/>
              </a:lnSpc>
              <a:buNone/>
            </a:pPr>
            <a:r>
              <a:rPr lang="en-US" sz="1600">
                <a:solidFill>
                  <a:srgbClr val="E5E0DF"/>
                </a:solidFill>
                <a:latin typeface="Roboto" pitchFamily="34" charset="0"/>
                <a:ea typeface="Roboto" pitchFamily="34" charset="-122"/>
                <a:cs typeface="Roboto" pitchFamily="34" charset="-120"/>
              </a:rPr>
              <a:t>Tried uploading and running the model on QIDK kit using Android </a:t>
            </a:r>
          </a:p>
          <a:p>
            <a:pPr marL="0" indent="0" algn="l">
              <a:lnSpc>
                <a:spcPts val="1750"/>
              </a:lnSpc>
              <a:buNone/>
            </a:pPr>
            <a:r>
              <a:rPr lang="en-US" sz="1600">
                <a:solidFill>
                  <a:srgbClr val="E5E0DF"/>
                </a:solidFill>
                <a:latin typeface="Roboto" pitchFamily="34" charset="0"/>
                <a:ea typeface="Roboto" pitchFamily="34" charset="-122"/>
                <a:cs typeface="Roboto" pitchFamily="34" charset="-120"/>
              </a:rPr>
              <a:t>Studio app.</a:t>
            </a:r>
            <a:endParaRPr lang="en-US" sz="1600"/>
          </a:p>
        </p:txBody>
      </p:sp>
      <p:sp>
        <p:nvSpPr>
          <p:cNvPr id="37" name="Shape 35"/>
          <p:cNvSpPr/>
          <p:nvPr/>
        </p:nvSpPr>
        <p:spPr>
          <a:xfrm>
            <a:off x="6669822" y="6165413"/>
            <a:ext cx="499943" cy="15240"/>
          </a:xfrm>
          <a:prstGeom prst="roundRect">
            <a:avLst>
              <a:gd name="adj" fmla="val 843600"/>
            </a:avLst>
          </a:prstGeom>
          <a:solidFill>
            <a:srgbClr val="FC8337"/>
          </a:solidFill>
          <a:ln/>
        </p:spPr>
        <p:txBody>
          <a:bodyPr/>
          <a:lstStyle/>
          <a:p>
            <a:endParaRPr lang="en-IN" sz="2400" b="1"/>
          </a:p>
        </p:txBody>
      </p:sp>
      <p:sp>
        <p:nvSpPr>
          <p:cNvPr id="38" name="Shape 36"/>
          <p:cNvSpPr/>
          <p:nvPr/>
        </p:nvSpPr>
        <p:spPr>
          <a:xfrm>
            <a:off x="7154525" y="6012418"/>
            <a:ext cx="321350" cy="321350"/>
          </a:xfrm>
          <a:prstGeom prst="roundRect">
            <a:avLst>
              <a:gd name="adj" fmla="val 40008"/>
            </a:avLst>
          </a:prstGeom>
          <a:solidFill>
            <a:srgbClr val="030303"/>
          </a:solidFill>
          <a:ln w="15240">
            <a:solidFill>
              <a:srgbClr val="FC8337"/>
            </a:solidFill>
            <a:prstDash val="solid"/>
          </a:ln>
        </p:spPr>
        <p:txBody>
          <a:bodyPr/>
          <a:lstStyle/>
          <a:p>
            <a:endParaRPr lang="en-IN" sz="2400" b="1"/>
          </a:p>
        </p:txBody>
      </p:sp>
      <p:sp>
        <p:nvSpPr>
          <p:cNvPr id="39" name="Text 37"/>
          <p:cNvSpPr/>
          <p:nvPr/>
        </p:nvSpPr>
        <p:spPr>
          <a:xfrm>
            <a:off x="7265689" y="6121633"/>
            <a:ext cx="121325" cy="214312"/>
          </a:xfrm>
          <a:prstGeom prst="rect">
            <a:avLst/>
          </a:prstGeom>
          <a:noFill/>
          <a:ln/>
        </p:spPr>
        <p:txBody>
          <a:bodyPr wrap="none" lIns="0" tIns="0" rIns="0" bIns="0" rtlCol="0" anchor="t"/>
          <a:lstStyle/>
          <a:p>
            <a:pPr marL="0" indent="0" algn="ctr">
              <a:lnSpc>
                <a:spcPts val="1650"/>
              </a:lnSpc>
              <a:buNone/>
            </a:pPr>
            <a:r>
              <a:rPr lang="en-US" sz="2400" b="1">
                <a:solidFill>
                  <a:srgbClr val="E5E0DF"/>
                </a:solidFill>
                <a:latin typeface="Saira Medium" pitchFamily="34" charset="0"/>
                <a:ea typeface="Roboto"/>
                <a:cs typeface="Roboto"/>
              </a:rPr>
              <a:t>7</a:t>
            </a:r>
            <a:endParaRPr lang="en-US" sz="2400" b="1"/>
          </a:p>
        </p:txBody>
      </p:sp>
      <p:sp>
        <p:nvSpPr>
          <p:cNvPr id="40" name="Text 38"/>
          <p:cNvSpPr/>
          <p:nvPr/>
        </p:nvSpPr>
        <p:spPr>
          <a:xfrm>
            <a:off x="4360188" y="5994559"/>
            <a:ext cx="2169438" cy="223242"/>
          </a:xfrm>
          <a:prstGeom prst="rect">
            <a:avLst/>
          </a:prstGeom>
          <a:noFill/>
          <a:ln/>
        </p:spPr>
        <p:txBody>
          <a:bodyPr wrap="none" lIns="0" tIns="0" rIns="0" bIns="0" rtlCol="0" anchor="t"/>
          <a:lstStyle/>
          <a:p>
            <a:pPr marL="0" indent="0" algn="r">
              <a:lnSpc>
                <a:spcPts val="1750"/>
              </a:lnSpc>
              <a:buNone/>
            </a:pPr>
            <a:r>
              <a:rPr lang="en-US" sz="2400" b="1">
                <a:solidFill>
                  <a:srgbClr val="E5E0DF"/>
                </a:solidFill>
                <a:latin typeface="Saira Medium" pitchFamily="34" charset="0"/>
                <a:ea typeface="Roboto"/>
                <a:cs typeface="Roboto"/>
              </a:rPr>
              <a:t>Hardware Implementation</a:t>
            </a:r>
            <a:endParaRPr lang="en-US" sz="2400" b="1"/>
          </a:p>
        </p:txBody>
      </p:sp>
      <p:sp>
        <p:nvSpPr>
          <p:cNvPr id="41" name="Text 39"/>
          <p:cNvSpPr/>
          <p:nvPr/>
        </p:nvSpPr>
        <p:spPr>
          <a:xfrm>
            <a:off x="499943" y="6526145"/>
            <a:ext cx="6029682" cy="228600"/>
          </a:xfrm>
          <a:prstGeom prst="rect">
            <a:avLst/>
          </a:prstGeom>
          <a:noFill/>
          <a:ln/>
        </p:spPr>
        <p:txBody>
          <a:bodyPr wrap="none" lIns="0" tIns="0" rIns="0" bIns="0" rtlCol="0" anchor="t"/>
          <a:lstStyle/>
          <a:p>
            <a:pPr marL="0" indent="0" algn="r">
              <a:lnSpc>
                <a:spcPts val="1750"/>
              </a:lnSpc>
              <a:buNone/>
            </a:pPr>
            <a:r>
              <a:rPr lang="en-US" sz="1600">
                <a:solidFill>
                  <a:srgbClr val="E5E0DF"/>
                </a:solidFill>
                <a:latin typeface="Roboto" pitchFamily="34" charset="0"/>
                <a:ea typeface="Roboto" pitchFamily="34" charset="-122"/>
                <a:cs typeface="Roboto" pitchFamily="34" charset="-120"/>
              </a:rPr>
              <a:t>Implementing the hardware architecture to run our trained</a:t>
            </a:r>
          </a:p>
          <a:p>
            <a:pPr marL="0" indent="0" algn="r">
              <a:lnSpc>
                <a:spcPts val="1750"/>
              </a:lnSpc>
              <a:buNone/>
            </a:pPr>
            <a:r>
              <a:rPr lang="en-US" sz="1600">
                <a:solidFill>
                  <a:srgbClr val="E5E0DF"/>
                </a:solidFill>
                <a:latin typeface="Roboto" pitchFamily="34" charset="0"/>
                <a:ea typeface="Roboto" pitchFamily="34" charset="-122"/>
                <a:cs typeface="Roboto" pitchFamily="34" charset="-120"/>
              </a:rPr>
              <a:t> YOLOv8 model.</a:t>
            </a:r>
            <a:endParaRPr lang="en-US" sz="1600"/>
          </a:p>
        </p:txBody>
      </p:sp>
      <p:sp>
        <p:nvSpPr>
          <p:cNvPr id="42" name="Text 40"/>
          <p:cNvSpPr/>
          <p:nvPr/>
        </p:nvSpPr>
        <p:spPr>
          <a:xfrm>
            <a:off x="499943" y="7208877"/>
            <a:ext cx="3571161" cy="446246"/>
          </a:xfrm>
          <a:prstGeom prst="rect">
            <a:avLst/>
          </a:prstGeom>
          <a:noFill/>
          <a:ln/>
        </p:spPr>
        <p:txBody>
          <a:bodyPr wrap="none" lIns="0" tIns="0" rIns="0" bIns="0" rtlCol="0" anchor="t"/>
          <a:lstStyle/>
          <a:p>
            <a:pPr marL="0" indent="0">
              <a:lnSpc>
                <a:spcPts val="3500"/>
              </a:lnSpc>
              <a:buNone/>
            </a:pPr>
            <a:endParaRPr lang="en-US" sz="2800" b="1"/>
          </a:p>
        </p:txBody>
      </p:sp>
      <p:sp>
        <p:nvSpPr>
          <p:cNvPr id="44" name="Rectangle 43">
            <a:extLst>
              <a:ext uri="{FF2B5EF4-FFF2-40B4-BE49-F238E27FC236}">
                <a16:creationId xmlns:a16="http://schemas.microsoft.com/office/drawing/2014/main" id="{EEF328AA-BE86-0806-5DF8-A923D887452D}"/>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04837" y="476607"/>
            <a:ext cx="7578804" cy="540068"/>
          </a:xfrm>
          <a:prstGeom prst="rect">
            <a:avLst/>
          </a:prstGeom>
          <a:noFill/>
          <a:ln/>
        </p:spPr>
        <p:txBody>
          <a:bodyPr wrap="none" lIns="0" tIns="0" rIns="0" bIns="0" rtlCol="0" anchor="t"/>
          <a:lstStyle/>
          <a:p>
            <a:pPr marL="0" indent="0">
              <a:lnSpc>
                <a:spcPts val="4250"/>
              </a:lnSpc>
              <a:buNone/>
            </a:pPr>
            <a:r>
              <a:rPr lang="en-US" sz="3600">
                <a:solidFill>
                  <a:srgbClr val="FFFFFF"/>
                </a:solidFill>
                <a:latin typeface="Saira Medium" pitchFamily="34" charset="0"/>
                <a:ea typeface="Saira Medium" pitchFamily="34" charset="-122"/>
                <a:cs typeface="Saira Medium" pitchFamily="34" charset="-120"/>
              </a:rPr>
              <a:t>1. Dataset Creation and model training</a:t>
            </a:r>
            <a:endParaRPr lang="en-US" sz="3600"/>
          </a:p>
        </p:txBody>
      </p:sp>
      <p:sp>
        <p:nvSpPr>
          <p:cNvPr id="3" name="Shape 1"/>
          <p:cNvSpPr/>
          <p:nvPr/>
        </p:nvSpPr>
        <p:spPr>
          <a:xfrm>
            <a:off x="7303770" y="1362313"/>
            <a:ext cx="22860" cy="6390680"/>
          </a:xfrm>
          <a:prstGeom prst="roundRect">
            <a:avLst>
              <a:gd name="adj" fmla="val 680452"/>
            </a:avLst>
          </a:prstGeom>
          <a:solidFill>
            <a:srgbClr val="FFFFFF">
              <a:alpha val="24000"/>
            </a:srgbClr>
          </a:solidFill>
          <a:ln/>
        </p:spPr>
        <p:txBody>
          <a:bodyPr/>
          <a:lstStyle/>
          <a:p>
            <a:endParaRPr lang="en-IN" sz="2000"/>
          </a:p>
        </p:txBody>
      </p:sp>
      <p:sp>
        <p:nvSpPr>
          <p:cNvPr id="4" name="Shape 2"/>
          <p:cNvSpPr/>
          <p:nvPr/>
        </p:nvSpPr>
        <p:spPr>
          <a:xfrm>
            <a:off x="6538793" y="1739741"/>
            <a:ext cx="604837" cy="22860"/>
          </a:xfrm>
          <a:prstGeom prst="roundRect">
            <a:avLst>
              <a:gd name="adj" fmla="val 680452"/>
            </a:avLst>
          </a:prstGeom>
          <a:solidFill>
            <a:srgbClr val="FC8337"/>
          </a:solidFill>
          <a:ln/>
        </p:spPr>
        <p:txBody>
          <a:bodyPr/>
          <a:lstStyle/>
          <a:p>
            <a:endParaRPr lang="en-IN" sz="2000"/>
          </a:p>
        </p:txBody>
      </p:sp>
      <p:sp>
        <p:nvSpPr>
          <p:cNvPr id="5" name="Shape 3"/>
          <p:cNvSpPr/>
          <p:nvPr/>
        </p:nvSpPr>
        <p:spPr>
          <a:xfrm>
            <a:off x="7120771" y="1556742"/>
            <a:ext cx="388858" cy="388858"/>
          </a:xfrm>
          <a:prstGeom prst="roundRect">
            <a:avLst>
              <a:gd name="adj" fmla="val 40002"/>
            </a:avLst>
          </a:prstGeom>
          <a:solidFill>
            <a:srgbClr val="030303"/>
          </a:solidFill>
          <a:ln w="15240">
            <a:solidFill>
              <a:srgbClr val="FC8337"/>
            </a:solidFill>
            <a:prstDash val="solid"/>
          </a:ln>
        </p:spPr>
        <p:txBody>
          <a:bodyPr/>
          <a:lstStyle/>
          <a:p>
            <a:endParaRPr lang="en-IN" sz="2000"/>
          </a:p>
        </p:txBody>
      </p:sp>
      <p:sp>
        <p:nvSpPr>
          <p:cNvPr id="6" name="Text 4"/>
          <p:cNvSpPr/>
          <p:nvPr/>
        </p:nvSpPr>
        <p:spPr>
          <a:xfrm>
            <a:off x="7265551" y="1645896"/>
            <a:ext cx="99298" cy="259199"/>
          </a:xfrm>
          <a:prstGeom prst="rect">
            <a:avLst/>
          </a:prstGeom>
          <a:noFill/>
          <a:ln/>
        </p:spPr>
        <p:txBody>
          <a:bodyPr wrap="none" lIns="0" tIns="0" rIns="0" bIns="0" rtlCol="0" anchor="t"/>
          <a:lstStyle/>
          <a:p>
            <a:pPr marL="0" indent="0" algn="ctr">
              <a:lnSpc>
                <a:spcPts val="2000"/>
              </a:lnSpc>
              <a:buNone/>
            </a:pPr>
            <a:r>
              <a:rPr lang="en-US" sz="2400">
                <a:solidFill>
                  <a:srgbClr val="E5E0DF"/>
                </a:solidFill>
                <a:latin typeface="Saira Medium" pitchFamily="34" charset="0"/>
                <a:ea typeface="Saira Medium" pitchFamily="34" charset="-122"/>
                <a:cs typeface="Saira Medium" pitchFamily="34" charset="-120"/>
              </a:rPr>
              <a:t>1</a:t>
            </a:r>
            <a:endParaRPr lang="en-US" sz="2400"/>
          </a:p>
        </p:txBody>
      </p:sp>
      <p:sp>
        <p:nvSpPr>
          <p:cNvPr id="7" name="Text 5"/>
          <p:cNvSpPr/>
          <p:nvPr/>
        </p:nvSpPr>
        <p:spPr>
          <a:xfrm>
            <a:off x="4204335" y="1535073"/>
            <a:ext cx="2160389" cy="270034"/>
          </a:xfrm>
          <a:prstGeom prst="rect">
            <a:avLst/>
          </a:prstGeom>
          <a:noFill/>
          <a:ln/>
        </p:spPr>
        <p:txBody>
          <a:bodyPr wrap="none" lIns="0" tIns="0" rIns="0" bIns="0" rtlCol="0" anchor="t"/>
          <a:lstStyle/>
          <a:p>
            <a:pPr marL="0" indent="0" algn="r">
              <a:lnSpc>
                <a:spcPts val="2100"/>
              </a:lnSpc>
              <a:buNone/>
            </a:pPr>
            <a:r>
              <a:rPr lang="en-US" b="1">
                <a:solidFill>
                  <a:srgbClr val="E5E0DF"/>
                </a:solidFill>
                <a:latin typeface="Saira Medium"/>
                <a:ea typeface="Saira Medium" pitchFamily="34" charset="-122"/>
                <a:cs typeface="Saira Medium" pitchFamily="34" charset="-120"/>
              </a:rPr>
              <a:t>Data Collection</a:t>
            </a:r>
            <a:endParaRPr lang="en-US" b="1">
              <a:latin typeface="Saira Medium"/>
              <a:cs typeface="Calibri"/>
            </a:endParaRPr>
          </a:p>
        </p:txBody>
      </p:sp>
      <p:sp>
        <p:nvSpPr>
          <p:cNvPr id="8" name="Text 6"/>
          <p:cNvSpPr/>
          <p:nvPr/>
        </p:nvSpPr>
        <p:spPr>
          <a:xfrm>
            <a:off x="604837" y="1896499"/>
            <a:ext cx="5942767" cy="890707"/>
          </a:xfrm>
          <a:prstGeom prst="rect">
            <a:avLst/>
          </a:prstGeom>
          <a:noFill/>
          <a:ln/>
        </p:spPr>
        <p:txBody>
          <a:bodyPr wrap="square" lIns="0" tIns="0" rIns="0" bIns="0" rtlCol="0" anchor="t"/>
          <a:lstStyle/>
          <a:p>
            <a:pPr algn="r">
              <a:lnSpc>
                <a:spcPts val="2150"/>
              </a:lnSpc>
            </a:pPr>
            <a:r>
              <a:rPr lang="en-US" sz="1400">
                <a:solidFill>
                  <a:srgbClr val="E5E0DF"/>
                </a:solidFill>
                <a:latin typeface="Roboto"/>
                <a:ea typeface="Roboto"/>
                <a:cs typeface="Roboto"/>
              </a:rPr>
              <a:t>We collected around </a:t>
            </a:r>
            <a:r>
              <a:rPr lang="en-US" sz="1400">
                <a:solidFill>
                  <a:schemeClr val="accent2"/>
                </a:solidFill>
                <a:latin typeface="Roboto"/>
                <a:ea typeface="Roboto"/>
                <a:cs typeface="Roboto"/>
              </a:rPr>
              <a:t>631 </a:t>
            </a:r>
            <a:r>
              <a:rPr lang="en-US" sz="1400">
                <a:solidFill>
                  <a:srgbClr val="E5E0DF"/>
                </a:solidFill>
                <a:latin typeface="Roboto"/>
                <a:ea typeface="Roboto"/>
                <a:cs typeface="Roboto"/>
              </a:rPr>
              <a:t>various images all over IIITH campus and </a:t>
            </a:r>
            <a:r>
              <a:rPr lang="en-US" sz="1400">
                <a:solidFill>
                  <a:schemeClr val="accent2"/>
                </a:solidFill>
                <a:latin typeface="Roboto"/>
                <a:ea typeface="Roboto"/>
                <a:cs typeface="Roboto"/>
              </a:rPr>
              <a:t>3000 </a:t>
            </a:r>
            <a:r>
              <a:rPr lang="en-US" sz="1400">
                <a:solidFill>
                  <a:srgbClr val="E5E0DF"/>
                </a:solidFill>
                <a:latin typeface="Roboto"/>
                <a:ea typeface="Roboto"/>
                <a:cs typeface="Roboto"/>
              </a:rPr>
              <a:t>more images from an available dataset, making a total of </a:t>
            </a:r>
            <a:r>
              <a:rPr lang="en-US" sz="1400">
                <a:solidFill>
                  <a:srgbClr val="FC8337"/>
                </a:solidFill>
                <a:latin typeface="Roboto"/>
                <a:ea typeface="Roboto"/>
                <a:cs typeface="Roboto"/>
              </a:rPr>
              <a:t>4566</a:t>
            </a:r>
            <a:r>
              <a:rPr lang="en-US" sz="1400">
                <a:solidFill>
                  <a:srgbClr val="E5E0DF"/>
                </a:solidFill>
                <a:latin typeface="Roboto"/>
                <a:ea typeface="Roboto"/>
                <a:cs typeface="Roboto"/>
              </a:rPr>
              <a:t> images  in our dataset.</a:t>
            </a:r>
            <a:endParaRPr lang="en-US" sz="1400">
              <a:latin typeface="Roboto"/>
              <a:ea typeface="Roboto"/>
              <a:cs typeface="Roboto"/>
            </a:endParaRPr>
          </a:p>
        </p:txBody>
      </p:sp>
      <p:sp>
        <p:nvSpPr>
          <p:cNvPr id="9" name="Shape 7"/>
          <p:cNvSpPr/>
          <p:nvPr/>
        </p:nvSpPr>
        <p:spPr>
          <a:xfrm>
            <a:off x="7486769" y="2603778"/>
            <a:ext cx="604837" cy="22860"/>
          </a:xfrm>
          <a:prstGeom prst="roundRect">
            <a:avLst>
              <a:gd name="adj" fmla="val 680452"/>
            </a:avLst>
          </a:prstGeom>
          <a:solidFill>
            <a:srgbClr val="FC8337"/>
          </a:solidFill>
          <a:ln/>
        </p:spPr>
        <p:txBody>
          <a:bodyPr/>
          <a:lstStyle/>
          <a:p>
            <a:endParaRPr lang="en-IN" sz="2000"/>
          </a:p>
        </p:txBody>
      </p:sp>
      <p:sp>
        <p:nvSpPr>
          <p:cNvPr id="10" name="Shape 8"/>
          <p:cNvSpPr/>
          <p:nvPr/>
        </p:nvSpPr>
        <p:spPr>
          <a:xfrm>
            <a:off x="7120771" y="2420779"/>
            <a:ext cx="388858" cy="388858"/>
          </a:xfrm>
          <a:prstGeom prst="roundRect">
            <a:avLst>
              <a:gd name="adj" fmla="val 40002"/>
            </a:avLst>
          </a:prstGeom>
          <a:solidFill>
            <a:srgbClr val="030303"/>
          </a:solidFill>
          <a:ln w="15240">
            <a:solidFill>
              <a:srgbClr val="FC8337"/>
            </a:solidFill>
            <a:prstDash val="solid"/>
          </a:ln>
        </p:spPr>
        <p:txBody>
          <a:bodyPr/>
          <a:lstStyle/>
          <a:p>
            <a:endParaRPr lang="en-IN" sz="2000"/>
          </a:p>
        </p:txBody>
      </p:sp>
      <p:sp>
        <p:nvSpPr>
          <p:cNvPr id="11" name="Text 9"/>
          <p:cNvSpPr/>
          <p:nvPr/>
        </p:nvSpPr>
        <p:spPr>
          <a:xfrm>
            <a:off x="7235904" y="2534317"/>
            <a:ext cx="158472" cy="259199"/>
          </a:xfrm>
          <a:prstGeom prst="rect">
            <a:avLst/>
          </a:prstGeom>
          <a:noFill/>
          <a:ln/>
        </p:spPr>
        <p:txBody>
          <a:bodyPr wrap="none" lIns="0" tIns="0" rIns="0" bIns="0" rtlCol="0" anchor="t"/>
          <a:lstStyle/>
          <a:p>
            <a:pPr marL="0" indent="0" algn="ctr">
              <a:lnSpc>
                <a:spcPts val="2000"/>
              </a:lnSpc>
              <a:buNone/>
            </a:pPr>
            <a:r>
              <a:rPr lang="en-US" sz="2400">
                <a:solidFill>
                  <a:srgbClr val="E5E0DF"/>
                </a:solidFill>
                <a:latin typeface="Saira Medium" pitchFamily="34" charset="0"/>
                <a:ea typeface="Saira Medium" pitchFamily="34" charset="-122"/>
                <a:cs typeface="Saira Medium" pitchFamily="34" charset="-120"/>
              </a:rPr>
              <a:t>2</a:t>
            </a:r>
            <a:endParaRPr lang="en-US" sz="2400"/>
          </a:p>
        </p:txBody>
      </p:sp>
      <p:sp>
        <p:nvSpPr>
          <p:cNvPr id="12" name="Text 10"/>
          <p:cNvSpPr/>
          <p:nvPr/>
        </p:nvSpPr>
        <p:spPr>
          <a:xfrm>
            <a:off x="8265676" y="2399109"/>
            <a:ext cx="2160389" cy="270034"/>
          </a:xfrm>
          <a:prstGeom prst="rect">
            <a:avLst/>
          </a:prstGeom>
          <a:noFill/>
          <a:ln/>
        </p:spPr>
        <p:txBody>
          <a:bodyPr wrap="none" lIns="0" tIns="0" rIns="0" bIns="0" rtlCol="0" anchor="t"/>
          <a:lstStyle/>
          <a:p>
            <a:pPr marL="0" indent="0" algn="l">
              <a:lnSpc>
                <a:spcPts val="2100"/>
              </a:lnSpc>
              <a:buNone/>
            </a:pPr>
            <a:r>
              <a:rPr lang="en-US" b="1">
                <a:solidFill>
                  <a:srgbClr val="E5E0DF"/>
                </a:solidFill>
                <a:latin typeface="Saira Medium"/>
                <a:ea typeface="Saira Medium" pitchFamily="34" charset="-122"/>
                <a:cs typeface="Saira Medium" pitchFamily="34" charset="-120"/>
              </a:rPr>
              <a:t>Annotation</a:t>
            </a:r>
            <a:endParaRPr lang="en-US" b="1">
              <a:latin typeface="Calibri"/>
              <a:cs typeface="Calibri"/>
            </a:endParaRPr>
          </a:p>
        </p:txBody>
      </p:sp>
      <p:pic>
        <p:nvPicPr>
          <p:cNvPr id="13" name="Image 0" descr="preencoded.png"/>
          <p:cNvPicPr>
            <a:picLocks noChangeAspect="1"/>
          </p:cNvPicPr>
          <p:nvPr/>
        </p:nvPicPr>
        <p:blipFill>
          <a:blip r:embed="rId3"/>
          <a:stretch>
            <a:fillRect/>
          </a:stretch>
        </p:blipFill>
        <p:spPr>
          <a:xfrm>
            <a:off x="8287345" y="3067883"/>
            <a:ext cx="97155" cy="129540"/>
          </a:xfrm>
          <a:prstGeom prst="rect">
            <a:avLst/>
          </a:prstGeom>
        </p:spPr>
      </p:pic>
      <p:sp>
        <p:nvSpPr>
          <p:cNvPr id="14" name="Text 11"/>
          <p:cNvSpPr/>
          <p:nvPr/>
        </p:nvSpPr>
        <p:spPr>
          <a:xfrm>
            <a:off x="8524875" y="2863572"/>
            <a:ext cx="5500688" cy="553164"/>
          </a:xfrm>
          <a:prstGeom prst="rect">
            <a:avLst/>
          </a:prstGeom>
          <a:noFill/>
          <a:ln/>
        </p:spPr>
        <p:txBody>
          <a:bodyPr wrap="square" lIns="0" tIns="0" rIns="0" bIns="0" rtlCol="0" anchor="t"/>
          <a:lstStyle/>
          <a:p>
            <a:pPr marL="0" indent="0" algn="l">
              <a:lnSpc>
                <a:spcPts val="2150"/>
              </a:lnSpc>
              <a:buNone/>
            </a:pPr>
            <a:r>
              <a:rPr lang="en-US" sz="1400">
                <a:solidFill>
                  <a:srgbClr val="E5E0DF"/>
                </a:solidFill>
                <a:latin typeface="Roboto" pitchFamily="34" charset="0"/>
                <a:ea typeface="Roboto" pitchFamily="34" charset="-122"/>
                <a:cs typeface="Roboto" pitchFamily="34" charset="-120"/>
              </a:rPr>
              <a:t>We annotated those 4566 images on the Roboflow app. Over 15 Waste Classes:</a:t>
            </a:r>
            <a:endParaRPr lang="en-US" sz="1400"/>
          </a:p>
        </p:txBody>
      </p:sp>
      <p:sp>
        <p:nvSpPr>
          <p:cNvPr id="15" name="Text 12"/>
          <p:cNvSpPr/>
          <p:nvPr/>
        </p:nvSpPr>
        <p:spPr>
          <a:xfrm>
            <a:off x="8265676" y="3611166"/>
            <a:ext cx="5759887" cy="276582"/>
          </a:xfrm>
          <a:prstGeom prst="rect">
            <a:avLst/>
          </a:prstGeom>
          <a:noFill/>
          <a:ln/>
        </p:spPr>
        <p:txBody>
          <a:bodyPr wrap="none" lIns="0" tIns="0" rIns="0" bIns="0" rtlCol="0" anchor="t"/>
          <a:lstStyle/>
          <a:p>
            <a:pPr marL="0" indent="0" algn="l">
              <a:lnSpc>
                <a:spcPts val="2150"/>
              </a:lnSpc>
              <a:buNone/>
            </a:pPr>
            <a:r>
              <a:rPr lang="en-US" sz="1400">
                <a:solidFill>
                  <a:srgbClr val="E5E0DF"/>
                </a:solidFill>
                <a:latin typeface="Roboto" pitchFamily="34" charset="0"/>
                <a:ea typeface="Roboto" pitchFamily="34" charset="-122"/>
                <a:cs typeface="Roboto" pitchFamily="34" charset="-120"/>
              </a:rPr>
              <a:t>15 waste classes further into 3 types:</a:t>
            </a:r>
            <a:endParaRPr lang="en-US" sz="1400"/>
          </a:p>
        </p:txBody>
      </p:sp>
      <p:sp>
        <p:nvSpPr>
          <p:cNvPr id="16" name="Text 13"/>
          <p:cNvSpPr/>
          <p:nvPr/>
        </p:nvSpPr>
        <p:spPr>
          <a:xfrm>
            <a:off x="8265676" y="3991332"/>
            <a:ext cx="5759887" cy="276582"/>
          </a:xfrm>
          <a:prstGeom prst="rect">
            <a:avLst/>
          </a:prstGeom>
          <a:noFill/>
          <a:ln/>
        </p:spPr>
        <p:txBody>
          <a:bodyPr wrap="none" lIns="0" tIns="0" rIns="0" bIns="0" rtlCol="0" anchor="t"/>
          <a:lstStyle/>
          <a:p>
            <a:pPr marL="0" indent="0" algn="l">
              <a:lnSpc>
                <a:spcPts val="2150"/>
              </a:lnSpc>
              <a:buNone/>
            </a:pPr>
            <a:r>
              <a:rPr lang="en-US" sz="1400">
                <a:solidFill>
                  <a:srgbClr val="E5E0DF"/>
                </a:solidFill>
                <a:latin typeface="Roboto" pitchFamily="34" charset="0"/>
                <a:ea typeface="Roboto" pitchFamily="34" charset="-122"/>
                <a:cs typeface="Roboto" pitchFamily="34" charset="-120"/>
              </a:rPr>
              <a:t>Recylable , Non Recylable , Hazardous</a:t>
            </a:r>
            <a:endParaRPr lang="en-US" sz="1400"/>
          </a:p>
        </p:txBody>
      </p:sp>
      <p:sp>
        <p:nvSpPr>
          <p:cNvPr id="17" name="Shape 14"/>
          <p:cNvSpPr/>
          <p:nvPr/>
        </p:nvSpPr>
        <p:spPr>
          <a:xfrm>
            <a:off x="6538793" y="3797260"/>
            <a:ext cx="604837" cy="22860"/>
          </a:xfrm>
          <a:prstGeom prst="roundRect">
            <a:avLst>
              <a:gd name="adj" fmla="val 680452"/>
            </a:avLst>
          </a:prstGeom>
          <a:solidFill>
            <a:srgbClr val="FC8337"/>
          </a:solidFill>
          <a:ln/>
        </p:spPr>
        <p:txBody>
          <a:bodyPr/>
          <a:lstStyle/>
          <a:p>
            <a:endParaRPr lang="en-IN" sz="2000"/>
          </a:p>
        </p:txBody>
      </p:sp>
      <p:sp>
        <p:nvSpPr>
          <p:cNvPr id="18" name="Shape 15"/>
          <p:cNvSpPr/>
          <p:nvPr/>
        </p:nvSpPr>
        <p:spPr>
          <a:xfrm>
            <a:off x="7120771" y="3614261"/>
            <a:ext cx="388858" cy="388858"/>
          </a:xfrm>
          <a:prstGeom prst="roundRect">
            <a:avLst>
              <a:gd name="adj" fmla="val 40002"/>
            </a:avLst>
          </a:prstGeom>
          <a:solidFill>
            <a:srgbClr val="030303"/>
          </a:solidFill>
          <a:ln w="15240">
            <a:solidFill>
              <a:srgbClr val="FC8337"/>
            </a:solidFill>
            <a:prstDash val="solid"/>
          </a:ln>
        </p:spPr>
        <p:txBody>
          <a:bodyPr/>
          <a:lstStyle/>
          <a:p>
            <a:endParaRPr lang="en-IN" sz="2000"/>
          </a:p>
        </p:txBody>
      </p:sp>
      <p:sp>
        <p:nvSpPr>
          <p:cNvPr id="19" name="Text 16"/>
          <p:cNvSpPr/>
          <p:nvPr/>
        </p:nvSpPr>
        <p:spPr>
          <a:xfrm>
            <a:off x="7236857" y="3727799"/>
            <a:ext cx="156567" cy="259199"/>
          </a:xfrm>
          <a:prstGeom prst="rect">
            <a:avLst/>
          </a:prstGeom>
          <a:noFill/>
          <a:ln/>
        </p:spPr>
        <p:txBody>
          <a:bodyPr wrap="none" lIns="0" tIns="0" rIns="0" bIns="0" rtlCol="0" anchor="t"/>
          <a:lstStyle/>
          <a:p>
            <a:pPr marL="0" indent="0" algn="ctr">
              <a:lnSpc>
                <a:spcPts val="2000"/>
              </a:lnSpc>
              <a:buNone/>
            </a:pPr>
            <a:r>
              <a:rPr lang="en-US" sz="2400">
                <a:solidFill>
                  <a:srgbClr val="E5E0DF"/>
                </a:solidFill>
                <a:latin typeface="Saira Medium" pitchFamily="34" charset="0"/>
                <a:ea typeface="Saira Medium" pitchFamily="34" charset="-122"/>
                <a:cs typeface="Saira Medium" pitchFamily="34" charset="-120"/>
              </a:rPr>
              <a:t>3</a:t>
            </a:r>
            <a:endParaRPr lang="en-US" sz="2400"/>
          </a:p>
        </p:txBody>
      </p:sp>
      <p:sp>
        <p:nvSpPr>
          <p:cNvPr id="20" name="Text 17"/>
          <p:cNvSpPr/>
          <p:nvPr/>
        </p:nvSpPr>
        <p:spPr>
          <a:xfrm>
            <a:off x="2846189" y="3653552"/>
            <a:ext cx="3579495" cy="257842"/>
          </a:xfrm>
          <a:prstGeom prst="rect">
            <a:avLst/>
          </a:prstGeom>
          <a:noFill/>
          <a:ln/>
        </p:spPr>
        <p:txBody>
          <a:bodyPr wrap="none" lIns="0" tIns="0" rIns="0" bIns="0" rtlCol="0" anchor="t"/>
          <a:lstStyle/>
          <a:p>
            <a:pPr marL="0" indent="0" algn="r">
              <a:lnSpc>
                <a:spcPts val="2100"/>
              </a:lnSpc>
              <a:buNone/>
            </a:pPr>
            <a:r>
              <a:rPr lang="en-US" b="1">
                <a:solidFill>
                  <a:srgbClr val="E5E0DF"/>
                </a:solidFill>
                <a:latin typeface="Saira Medium"/>
                <a:ea typeface="Saira Medium" pitchFamily="34" charset="-122"/>
                <a:cs typeface="Saira Medium" pitchFamily="34" charset="-120"/>
              </a:rPr>
              <a:t>Preprocessing and Augmentation</a:t>
            </a:r>
            <a:endParaRPr lang="en-US" b="1">
              <a:latin typeface="Saira Medium"/>
              <a:cs typeface="Calibri"/>
            </a:endParaRPr>
          </a:p>
        </p:txBody>
      </p:sp>
      <p:sp>
        <p:nvSpPr>
          <p:cNvPr id="21" name="Text 18"/>
          <p:cNvSpPr/>
          <p:nvPr/>
        </p:nvSpPr>
        <p:spPr>
          <a:xfrm>
            <a:off x="714565" y="4014978"/>
            <a:ext cx="5759887" cy="829747"/>
          </a:xfrm>
          <a:prstGeom prst="rect">
            <a:avLst/>
          </a:prstGeom>
          <a:noFill/>
          <a:ln/>
        </p:spPr>
        <p:txBody>
          <a:bodyPr wrap="square" lIns="0" tIns="0" rIns="0" bIns="0" rtlCol="0" anchor="t"/>
          <a:lstStyle/>
          <a:p>
            <a:pPr algn="r">
              <a:lnSpc>
                <a:spcPts val="2150"/>
              </a:lnSpc>
            </a:pPr>
            <a:r>
              <a:rPr lang="en-US" sz="1400">
                <a:solidFill>
                  <a:srgbClr val="E5E0DF"/>
                </a:solidFill>
                <a:latin typeface="Roboto"/>
                <a:ea typeface="Roboto"/>
                <a:cs typeface="Roboto"/>
              </a:rPr>
              <a:t>We properly oriented and resized the images, then applied a counterclockwise and clockwise flip to augment and get  </a:t>
            </a:r>
            <a:r>
              <a:rPr lang="en-US" sz="1400">
                <a:solidFill>
                  <a:srgbClr val="FC8337"/>
                </a:solidFill>
                <a:latin typeface="Roboto"/>
                <a:ea typeface="Roboto"/>
                <a:cs typeface="Roboto"/>
              </a:rPr>
              <a:t>10894 images</a:t>
            </a:r>
            <a:r>
              <a:rPr lang="en-US" sz="1400">
                <a:solidFill>
                  <a:srgbClr val="E5E0DF"/>
                </a:solidFill>
                <a:latin typeface="Roboto"/>
                <a:ea typeface="Roboto"/>
                <a:cs typeface="Roboto"/>
              </a:rPr>
              <a:t> in our dataset. This will help make our model more accurate.</a:t>
            </a:r>
            <a:endParaRPr lang="en-US" sz="1400">
              <a:latin typeface="Roboto"/>
              <a:ea typeface="Roboto"/>
              <a:cs typeface="Roboto"/>
            </a:endParaRPr>
          </a:p>
        </p:txBody>
      </p:sp>
      <p:sp>
        <p:nvSpPr>
          <p:cNvPr id="23" name="Shape 19"/>
          <p:cNvSpPr/>
          <p:nvPr/>
        </p:nvSpPr>
        <p:spPr>
          <a:xfrm>
            <a:off x="7486769" y="5386388"/>
            <a:ext cx="604837" cy="22860"/>
          </a:xfrm>
          <a:prstGeom prst="roundRect">
            <a:avLst>
              <a:gd name="adj" fmla="val 680452"/>
            </a:avLst>
          </a:prstGeom>
          <a:solidFill>
            <a:srgbClr val="FC8337"/>
          </a:solidFill>
          <a:ln/>
        </p:spPr>
        <p:txBody>
          <a:bodyPr/>
          <a:lstStyle/>
          <a:p>
            <a:endParaRPr lang="en-IN" sz="2000"/>
          </a:p>
        </p:txBody>
      </p:sp>
      <p:sp>
        <p:nvSpPr>
          <p:cNvPr id="24" name="Shape 20"/>
          <p:cNvSpPr/>
          <p:nvPr/>
        </p:nvSpPr>
        <p:spPr>
          <a:xfrm>
            <a:off x="7120771" y="5203388"/>
            <a:ext cx="388858" cy="388858"/>
          </a:xfrm>
          <a:prstGeom prst="roundRect">
            <a:avLst>
              <a:gd name="adj" fmla="val 40002"/>
            </a:avLst>
          </a:prstGeom>
          <a:solidFill>
            <a:srgbClr val="030303"/>
          </a:solidFill>
          <a:ln w="15240">
            <a:solidFill>
              <a:srgbClr val="FC8337"/>
            </a:solidFill>
            <a:prstDash val="solid"/>
          </a:ln>
        </p:spPr>
        <p:txBody>
          <a:bodyPr/>
          <a:lstStyle/>
          <a:p>
            <a:endParaRPr lang="en-IN" sz="2000"/>
          </a:p>
        </p:txBody>
      </p:sp>
      <p:sp>
        <p:nvSpPr>
          <p:cNvPr id="25" name="Text 21"/>
          <p:cNvSpPr/>
          <p:nvPr/>
        </p:nvSpPr>
        <p:spPr>
          <a:xfrm>
            <a:off x="7231499" y="5316926"/>
            <a:ext cx="167283" cy="259199"/>
          </a:xfrm>
          <a:prstGeom prst="rect">
            <a:avLst/>
          </a:prstGeom>
          <a:noFill/>
          <a:ln/>
        </p:spPr>
        <p:txBody>
          <a:bodyPr wrap="none" lIns="0" tIns="0" rIns="0" bIns="0" rtlCol="0" anchor="t"/>
          <a:lstStyle/>
          <a:p>
            <a:pPr marL="0" indent="0" algn="ctr">
              <a:lnSpc>
                <a:spcPts val="2000"/>
              </a:lnSpc>
              <a:buNone/>
            </a:pPr>
            <a:r>
              <a:rPr lang="en-US" sz="2400">
                <a:solidFill>
                  <a:srgbClr val="E5E0DF"/>
                </a:solidFill>
                <a:latin typeface="Saira Medium" pitchFamily="34" charset="0"/>
                <a:ea typeface="Saira Medium" pitchFamily="34" charset="-122"/>
                <a:cs typeface="Saira Medium" pitchFamily="34" charset="-120"/>
              </a:rPr>
              <a:t>4</a:t>
            </a:r>
            <a:endParaRPr lang="en-US" sz="2400"/>
          </a:p>
        </p:txBody>
      </p:sp>
      <p:sp>
        <p:nvSpPr>
          <p:cNvPr id="26" name="Text 22"/>
          <p:cNvSpPr/>
          <p:nvPr/>
        </p:nvSpPr>
        <p:spPr>
          <a:xfrm>
            <a:off x="8265676" y="5181719"/>
            <a:ext cx="2160389" cy="270034"/>
          </a:xfrm>
          <a:prstGeom prst="rect">
            <a:avLst/>
          </a:prstGeom>
          <a:noFill/>
          <a:ln/>
        </p:spPr>
        <p:txBody>
          <a:bodyPr wrap="none" lIns="0" tIns="0" rIns="0" bIns="0" rtlCol="0" anchor="t"/>
          <a:lstStyle/>
          <a:p>
            <a:pPr marL="0" indent="0" algn="l">
              <a:lnSpc>
                <a:spcPts val="2100"/>
              </a:lnSpc>
              <a:buNone/>
            </a:pPr>
            <a:r>
              <a:rPr lang="en-US" b="1">
                <a:solidFill>
                  <a:srgbClr val="E5E0DF"/>
                </a:solidFill>
                <a:latin typeface="Saira Medium"/>
                <a:ea typeface="Saira Medium" pitchFamily="34" charset="-122"/>
                <a:cs typeface="Saira Medium" pitchFamily="34" charset="-120"/>
              </a:rPr>
              <a:t>Training And Testing</a:t>
            </a:r>
            <a:endParaRPr lang="en-US" b="1">
              <a:latin typeface="Saira Medium"/>
              <a:cs typeface="Calibri"/>
            </a:endParaRPr>
          </a:p>
        </p:txBody>
      </p:sp>
      <p:sp>
        <p:nvSpPr>
          <p:cNvPr id="27" name="Text 23"/>
          <p:cNvSpPr/>
          <p:nvPr/>
        </p:nvSpPr>
        <p:spPr>
          <a:xfrm>
            <a:off x="8265676" y="5555337"/>
            <a:ext cx="5759887" cy="276582"/>
          </a:xfrm>
          <a:prstGeom prst="rect">
            <a:avLst/>
          </a:prstGeom>
          <a:noFill/>
          <a:ln/>
        </p:spPr>
        <p:txBody>
          <a:bodyPr wrap="none" lIns="0" tIns="0" rIns="0" bIns="0" rtlCol="0" anchor="t"/>
          <a:lstStyle/>
          <a:p>
            <a:pPr marL="0" indent="0" algn="l">
              <a:lnSpc>
                <a:spcPts val="2150"/>
              </a:lnSpc>
              <a:buNone/>
            </a:pPr>
            <a:r>
              <a:rPr lang="en-US" sz="1400">
                <a:solidFill>
                  <a:srgbClr val="E5E0DF"/>
                </a:solidFill>
                <a:latin typeface="Roboto" pitchFamily="34" charset="0"/>
                <a:ea typeface="Roboto" pitchFamily="34" charset="-122"/>
                <a:cs typeface="Roboto" pitchFamily="34" charset="-120"/>
              </a:rPr>
              <a:t>We trained our model on our custom dataset using YOLOv8.</a:t>
            </a:r>
            <a:endParaRPr lang="en-US" sz="1400"/>
          </a:p>
        </p:txBody>
      </p:sp>
      <p:sp>
        <p:nvSpPr>
          <p:cNvPr id="28" name="Text 24"/>
          <p:cNvSpPr/>
          <p:nvPr/>
        </p:nvSpPr>
        <p:spPr>
          <a:xfrm>
            <a:off x="8265676" y="5935504"/>
            <a:ext cx="5759887" cy="1382911"/>
          </a:xfrm>
          <a:prstGeom prst="rect">
            <a:avLst/>
          </a:prstGeom>
          <a:noFill/>
          <a:ln/>
        </p:spPr>
        <p:txBody>
          <a:bodyPr wrap="square" lIns="0" tIns="0" rIns="0" bIns="0" rtlCol="0" anchor="t"/>
          <a:lstStyle/>
          <a:p>
            <a:pPr marL="0" indent="0" algn="l">
              <a:lnSpc>
                <a:spcPts val="2150"/>
              </a:lnSpc>
              <a:buNone/>
            </a:pPr>
            <a:r>
              <a:rPr lang="en-US" sz="1400">
                <a:solidFill>
                  <a:srgbClr val="E5E0DF"/>
                </a:solidFill>
                <a:latin typeface="Roboto" pitchFamily="34" charset="0"/>
                <a:ea typeface="Roboto" pitchFamily="34" charset="-122"/>
                <a:cs typeface="Roboto" pitchFamily="34" charset="-120"/>
              </a:rPr>
              <a:t>Now that we have a solid dataset and an initial model trained, we are moving forward with statistical analysis to evaluate its accuracy and identify areas for improvement. This is an ongoing process, and we are committed to refining the model until it can reliably detect and segregate waste with high precision.</a:t>
            </a:r>
            <a:endParaRPr lang="en-US" sz="1400"/>
          </a:p>
        </p:txBody>
      </p:sp>
      <p:sp>
        <p:nvSpPr>
          <p:cNvPr id="30" name="Rectangle 29">
            <a:extLst>
              <a:ext uri="{FF2B5EF4-FFF2-40B4-BE49-F238E27FC236}">
                <a16:creationId xmlns:a16="http://schemas.microsoft.com/office/drawing/2014/main" id="{E91370EC-DFF8-676C-AB0E-F6FC5635138D}"/>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000"/>
          </a:p>
        </p:txBody>
      </p:sp>
      <p:pic>
        <p:nvPicPr>
          <p:cNvPr id="29" name="Picture 28" descr="A screenshot of a cellphone&#10;&#10;Description automatically generated">
            <a:extLst>
              <a:ext uri="{FF2B5EF4-FFF2-40B4-BE49-F238E27FC236}">
                <a16:creationId xmlns:a16="http://schemas.microsoft.com/office/drawing/2014/main" id="{FF86670A-979E-EB68-000D-C966B10BB01A}"/>
              </a:ext>
            </a:extLst>
          </p:cNvPr>
          <p:cNvPicPr>
            <a:picLocks noChangeAspect="1"/>
          </p:cNvPicPr>
          <p:nvPr/>
        </p:nvPicPr>
        <p:blipFill>
          <a:blip r:embed="rId4"/>
          <a:stretch>
            <a:fillRect/>
          </a:stretch>
        </p:blipFill>
        <p:spPr>
          <a:xfrm>
            <a:off x="389573" y="5056251"/>
            <a:ext cx="6536055" cy="2786634"/>
          </a:xfrm>
          <a:prstGeom prst="rect">
            <a:avLst/>
          </a:prstGeom>
        </p:spPr>
      </p:pic>
      <p:pic>
        <p:nvPicPr>
          <p:cNvPr id="33" name="Picture 32" descr="A group of food items on a table&#10;&#10;Description automatically generated">
            <a:extLst>
              <a:ext uri="{FF2B5EF4-FFF2-40B4-BE49-F238E27FC236}">
                <a16:creationId xmlns:a16="http://schemas.microsoft.com/office/drawing/2014/main" id="{BD7D89A4-F4F3-6F42-E71C-882851507BE3}"/>
              </a:ext>
            </a:extLst>
          </p:cNvPr>
          <p:cNvPicPr>
            <a:picLocks noChangeAspect="1"/>
          </p:cNvPicPr>
          <p:nvPr/>
        </p:nvPicPr>
        <p:blipFill>
          <a:blip r:embed="rId5"/>
          <a:stretch>
            <a:fillRect/>
          </a:stretch>
        </p:blipFill>
        <p:spPr>
          <a:xfrm>
            <a:off x="9760833" y="118491"/>
            <a:ext cx="2777884" cy="26822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1680D8-5E1B-896B-A662-C7DCA6636EF9}"/>
              </a:ext>
            </a:extLst>
          </p:cNvPr>
          <p:cNvSpPr txBox="1"/>
          <p:nvPr/>
        </p:nvSpPr>
        <p:spPr>
          <a:xfrm>
            <a:off x="1052741" y="26797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solidFill>
                  <a:schemeClr val="bg1"/>
                </a:solidFill>
                <a:latin typeface="Saira Medium"/>
                <a:ea typeface="Roboto"/>
                <a:cs typeface="Calibri"/>
              </a:rPr>
              <a:t>Results:</a:t>
            </a:r>
          </a:p>
        </p:txBody>
      </p:sp>
      <p:pic>
        <p:nvPicPr>
          <p:cNvPr id="5" name="Picture 4" descr="A screenshot of a webcam&#10;&#10;Description automatically generated">
            <a:extLst>
              <a:ext uri="{FF2B5EF4-FFF2-40B4-BE49-F238E27FC236}">
                <a16:creationId xmlns:a16="http://schemas.microsoft.com/office/drawing/2014/main" id="{9B70E0E5-BE9B-DD9B-2FDE-8467B5699735}"/>
              </a:ext>
            </a:extLst>
          </p:cNvPr>
          <p:cNvPicPr>
            <a:picLocks noChangeAspect="1"/>
          </p:cNvPicPr>
          <p:nvPr/>
        </p:nvPicPr>
        <p:blipFill>
          <a:blip r:embed="rId2"/>
          <a:stretch>
            <a:fillRect/>
          </a:stretch>
        </p:blipFill>
        <p:spPr>
          <a:xfrm>
            <a:off x="413292" y="1192948"/>
            <a:ext cx="5919903" cy="2587547"/>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F61013C1-8B6C-9F0F-5B9D-BDA196BE74B0}"/>
              </a:ext>
            </a:extLst>
          </p:cNvPr>
          <p:cNvPicPr>
            <a:picLocks noChangeAspect="1"/>
          </p:cNvPicPr>
          <p:nvPr/>
        </p:nvPicPr>
        <p:blipFill>
          <a:blip r:embed="rId3"/>
          <a:stretch>
            <a:fillRect/>
          </a:stretch>
        </p:blipFill>
        <p:spPr>
          <a:xfrm>
            <a:off x="7059419" y="914168"/>
            <a:ext cx="5919904" cy="2944386"/>
          </a:xfrm>
          <a:prstGeom prst="rect">
            <a:avLst/>
          </a:prstGeom>
        </p:spPr>
      </p:pic>
      <p:pic>
        <p:nvPicPr>
          <p:cNvPr id="7" name="Picture 6" descr="A person holding a paper&#10;&#10;Description automatically generated">
            <a:extLst>
              <a:ext uri="{FF2B5EF4-FFF2-40B4-BE49-F238E27FC236}">
                <a16:creationId xmlns:a16="http://schemas.microsoft.com/office/drawing/2014/main" id="{B353F07A-4148-E78E-0324-2DD302088F81}"/>
              </a:ext>
            </a:extLst>
          </p:cNvPr>
          <p:cNvPicPr>
            <a:picLocks noChangeAspect="1"/>
          </p:cNvPicPr>
          <p:nvPr/>
        </p:nvPicPr>
        <p:blipFill>
          <a:blip r:embed="rId4"/>
          <a:stretch>
            <a:fillRect/>
          </a:stretch>
        </p:blipFill>
        <p:spPr>
          <a:xfrm>
            <a:off x="580560" y="4203778"/>
            <a:ext cx="5752635" cy="3234318"/>
          </a:xfrm>
          <a:prstGeom prst="rect">
            <a:avLst/>
          </a:prstGeom>
        </p:spPr>
      </p:pic>
      <p:pic>
        <p:nvPicPr>
          <p:cNvPr id="8" name="Picture 7" descr="A collage of different bottles&#10;&#10;Description automatically generated">
            <a:extLst>
              <a:ext uri="{FF2B5EF4-FFF2-40B4-BE49-F238E27FC236}">
                <a16:creationId xmlns:a16="http://schemas.microsoft.com/office/drawing/2014/main" id="{04107119-8DC8-C4F3-A064-79F6C3E51D43}"/>
              </a:ext>
            </a:extLst>
          </p:cNvPr>
          <p:cNvPicPr>
            <a:picLocks noChangeAspect="1"/>
          </p:cNvPicPr>
          <p:nvPr/>
        </p:nvPicPr>
        <p:blipFill>
          <a:blip r:embed="rId5"/>
          <a:stretch>
            <a:fillRect/>
          </a:stretch>
        </p:blipFill>
        <p:spPr>
          <a:xfrm>
            <a:off x="6757638" y="4119136"/>
            <a:ext cx="6534615" cy="3760440"/>
          </a:xfrm>
          <a:prstGeom prst="rect">
            <a:avLst/>
          </a:prstGeom>
        </p:spPr>
      </p:pic>
      <p:sp>
        <p:nvSpPr>
          <p:cNvPr id="9" name="Rectangle 8">
            <a:extLst>
              <a:ext uri="{FF2B5EF4-FFF2-40B4-BE49-F238E27FC236}">
                <a16:creationId xmlns:a16="http://schemas.microsoft.com/office/drawing/2014/main" id="{191E2E6E-AB04-131E-F8DE-9A9D8143DFFC}"/>
              </a:ext>
            </a:extLst>
          </p:cNvPr>
          <p:cNvSpPr/>
          <p:nvPr/>
        </p:nvSpPr>
        <p:spPr>
          <a:xfrm>
            <a:off x="12757319" y="7445756"/>
            <a:ext cx="1770520" cy="68906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332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with food and drinks on it&#10;&#10;Description automatically generated">
            <a:extLst>
              <a:ext uri="{FF2B5EF4-FFF2-40B4-BE49-F238E27FC236}">
                <a16:creationId xmlns:a16="http://schemas.microsoft.com/office/drawing/2014/main" id="{F5D9EDD0-1466-2241-5ED9-7F04BF535C99}"/>
              </a:ext>
            </a:extLst>
          </p:cNvPr>
          <p:cNvPicPr>
            <a:picLocks noChangeAspect="1"/>
          </p:cNvPicPr>
          <p:nvPr/>
        </p:nvPicPr>
        <p:blipFill>
          <a:blip r:embed="rId2"/>
          <a:stretch>
            <a:fillRect/>
          </a:stretch>
        </p:blipFill>
        <p:spPr>
          <a:xfrm>
            <a:off x="7577587" y="199121"/>
            <a:ext cx="6850690" cy="7914732"/>
          </a:xfrm>
          <a:prstGeom prst="rect">
            <a:avLst/>
          </a:prstGeom>
        </p:spPr>
      </p:pic>
      <p:pic>
        <p:nvPicPr>
          <p:cNvPr id="4" name="Picture 3" descr="A screenshot of a webcam&#10;&#10;Description automatically generated">
            <a:extLst>
              <a:ext uri="{FF2B5EF4-FFF2-40B4-BE49-F238E27FC236}">
                <a16:creationId xmlns:a16="http://schemas.microsoft.com/office/drawing/2014/main" id="{1839281D-EB67-F9AB-5194-29C6471FE97A}"/>
              </a:ext>
            </a:extLst>
          </p:cNvPr>
          <p:cNvPicPr>
            <a:picLocks noChangeAspect="1"/>
          </p:cNvPicPr>
          <p:nvPr/>
        </p:nvPicPr>
        <p:blipFill>
          <a:blip r:embed="rId3"/>
          <a:stretch>
            <a:fillRect/>
          </a:stretch>
        </p:blipFill>
        <p:spPr>
          <a:xfrm>
            <a:off x="343407" y="492025"/>
            <a:ext cx="7230420" cy="3515039"/>
          </a:xfrm>
          <a:prstGeom prst="rect">
            <a:avLst/>
          </a:prstGeom>
        </p:spPr>
      </p:pic>
      <p:pic>
        <p:nvPicPr>
          <p:cNvPr id="5" name="Picture 4" descr="A screenshot of a video&#10;&#10;Description automatically generated">
            <a:extLst>
              <a:ext uri="{FF2B5EF4-FFF2-40B4-BE49-F238E27FC236}">
                <a16:creationId xmlns:a16="http://schemas.microsoft.com/office/drawing/2014/main" id="{421258D9-DFE7-2FDB-055C-6EB2E68991F9}"/>
              </a:ext>
            </a:extLst>
          </p:cNvPr>
          <p:cNvPicPr>
            <a:picLocks noChangeAspect="1"/>
          </p:cNvPicPr>
          <p:nvPr/>
        </p:nvPicPr>
        <p:blipFill>
          <a:blip r:embed="rId4"/>
          <a:stretch>
            <a:fillRect/>
          </a:stretch>
        </p:blipFill>
        <p:spPr>
          <a:xfrm>
            <a:off x="-3896" y="4217142"/>
            <a:ext cx="5207433" cy="4010834"/>
          </a:xfrm>
          <a:prstGeom prst="rect">
            <a:avLst/>
          </a:prstGeom>
        </p:spPr>
      </p:pic>
    </p:spTree>
    <p:extLst>
      <p:ext uri="{BB962C8B-B14F-4D97-AF65-F5344CB8AC3E}">
        <p14:creationId xmlns:p14="http://schemas.microsoft.com/office/powerpoint/2010/main" val="1167902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7dac72f-7da0-4dbc-952e-d49802fc955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779B566DEA5DE45B384D960EFCB4243" ma:contentTypeVersion="6" ma:contentTypeDescription="Create a new document." ma:contentTypeScope="" ma:versionID="704b4b020372d2b3cfcfbf58db72bdbe">
  <xsd:schema xmlns:xsd="http://www.w3.org/2001/XMLSchema" xmlns:xs="http://www.w3.org/2001/XMLSchema" xmlns:p="http://schemas.microsoft.com/office/2006/metadata/properties" xmlns:ns3="27dac72f-7da0-4dbc-952e-d49802fc955e" targetNamespace="http://schemas.microsoft.com/office/2006/metadata/properties" ma:root="true" ma:fieldsID="c9db8de54c4497605be0b240f3cd30ee" ns3:_="">
    <xsd:import namespace="27dac72f-7da0-4dbc-952e-d49802fc955e"/>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dac72f-7da0-4dbc-952e-d49802fc95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6CCB89-FFB0-44F9-874C-F6730A160D2D}">
  <ds:schemaRefs>
    <ds:schemaRef ds:uri="27dac72f-7da0-4dbc-952e-d49802fc955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4717FBF-982A-4271-948A-3559D1E4A4B3}">
  <ds:schemaRefs>
    <ds:schemaRef ds:uri="27dac72f-7da0-4dbc-952e-d49802fc955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B2CF73D-9E14-4DBF-A423-61EED68C5A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16</Slides>
  <Notes>14</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revision>7</cp:revision>
  <dcterms:created xsi:type="dcterms:W3CDTF">2024-10-15T23:12:15Z</dcterms:created>
  <dcterms:modified xsi:type="dcterms:W3CDTF">2024-12-04T03:35:39Z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0x0101000779B566DEA5DE45B384D960EFCB4243</vt:lpwstr>
  </property>
</Properties>
</file>